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7" r:id="rId2"/>
    <p:sldId id="262" r:id="rId3"/>
    <p:sldId id="280" r:id="rId4"/>
    <p:sldId id="327" r:id="rId5"/>
    <p:sldId id="367" r:id="rId6"/>
    <p:sldId id="366" r:id="rId7"/>
    <p:sldId id="361" r:id="rId8"/>
    <p:sldId id="336" r:id="rId9"/>
    <p:sldId id="342" r:id="rId10"/>
    <p:sldId id="344" r:id="rId11"/>
    <p:sldId id="362" r:id="rId12"/>
    <p:sldId id="359" r:id="rId13"/>
    <p:sldId id="348" r:id="rId14"/>
    <p:sldId id="347" r:id="rId15"/>
    <p:sldId id="349" r:id="rId16"/>
    <p:sldId id="363" r:id="rId17"/>
    <p:sldId id="351" r:id="rId18"/>
    <p:sldId id="352" r:id="rId19"/>
    <p:sldId id="341" r:id="rId20"/>
    <p:sldId id="350" r:id="rId21"/>
    <p:sldId id="364" r:id="rId22"/>
    <p:sldId id="358" r:id="rId23"/>
    <p:sldId id="360" r:id="rId24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o Campos" initials="RC" lastIdx="1" clrIdx="0">
    <p:extLst>
      <p:ext uri="{19B8F6BF-5375-455C-9EA6-DF929625EA0E}">
        <p15:presenceInfo xmlns:p15="http://schemas.microsoft.com/office/powerpoint/2012/main" userId="Rosario Camp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800"/>
    <a:srgbClr val="CCA44E"/>
    <a:srgbClr val="F2A700"/>
    <a:srgbClr val="FFC23B"/>
    <a:srgbClr val="FFE4A7"/>
    <a:srgbClr val="FFFFFF"/>
    <a:srgbClr val="F47D3E"/>
    <a:srgbClr val="394432"/>
    <a:srgbClr val="D0BEA2"/>
    <a:srgbClr val="F7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84" autoAdjust="0"/>
  </p:normalViewPr>
  <p:slideViewPr>
    <p:cSldViewPr snapToGrid="0">
      <p:cViewPr varScale="1">
        <p:scale>
          <a:sx n="59" d="100"/>
          <a:sy n="59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io\OneDrive\Documentos\Evoluci&#243;n%20Mensual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io\OneDrive\Documentos\MED_TotalAlertasComunicadas%20por%20COLEGIO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io\OneDrive\Documentos\Inusuales_Actulializado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io\Downloads\OI_Comunicadas%20por%20COLEGIO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io\Downloads\cuantitativa%20data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dirty="0" err="1"/>
              <a:t>Evolución</a:t>
            </a:r>
            <a:r>
              <a:rPr lang="en-US" b="1" dirty="0"/>
              <a:t> </a:t>
            </a:r>
            <a:r>
              <a:rPr lang="en-US" b="1" dirty="0" err="1"/>
              <a:t>Mensual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'Evolución Mensual'!$C$1</c:f>
              <c:strCache>
                <c:ptCount val="1"/>
                <c:pt idx="0">
                  <c:v>Comunicadas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'Evolución Mensual'!$B$2:$B$17</c:f>
              <c:numCache>
                <c:formatCode>mmm\-yy</c:formatCode>
                <c:ptCount val="16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  <c:pt idx="10">
                  <c:v>45778</c:v>
                </c:pt>
                <c:pt idx="11">
                  <c:v>45809</c:v>
                </c:pt>
                <c:pt idx="12">
                  <c:v>45839</c:v>
                </c:pt>
                <c:pt idx="13">
                  <c:v>45870</c:v>
                </c:pt>
                <c:pt idx="14">
                  <c:v>45901</c:v>
                </c:pt>
                <c:pt idx="15">
                  <c:v>45931</c:v>
                </c:pt>
              </c:numCache>
            </c:numRef>
          </c:cat>
          <c:val>
            <c:numRef>
              <c:f>'Evolución Mensual'!$C$2:$C$17</c:f>
              <c:numCache>
                <c:formatCode>General</c:formatCode>
                <c:ptCount val="16"/>
                <c:pt idx="0">
                  <c:v>170</c:v>
                </c:pt>
                <c:pt idx="1">
                  <c:v>751</c:v>
                </c:pt>
                <c:pt idx="2">
                  <c:v>1174</c:v>
                </c:pt>
                <c:pt idx="3">
                  <c:v>1546</c:v>
                </c:pt>
                <c:pt idx="4">
                  <c:v>2121</c:v>
                </c:pt>
                <c:pt idx="5">
                  <c:v>1760</c:v>
                </c:pt>
                <c:pt idx="6">
                  <c:v>2791</c:v>
                </c:pt>
                <c:pt idx="7">
                  <c:v>1172</c:v>
                </c:pt>
                <c:pt idx="8">
                  <c:v>1618</c:v>
                </c:pt>
                <c:pt idx="9">
                  <c:v>1546</c:v>
                </c:pt>
                <c:pt idx="10">
                  <c:v>1522</c:v>
                </c:pt>
                <c:pt idx="11">
                  <c:v>1337</c:v>
                </c:pt>
                <c:pt idx="12">
                  <c:v>1572</c:v>
                </c:pt>
                <c:pt idx="13">
                  <c:v>2499</c:v>
                </c:pt>
                <c:pt idx="14">
                  <c:v>2242</c:v>
                </c:pt>
                <c:pt idx="15">
                  <c:v>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C-45EC-B807-1685176BC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906008"/>
        <c:axId val="1393910688"/>
      </c:barChart>
      <c:dateAx>
        <c:axId val="1393906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1393910688"/>
        <c:crosses val="autoZero"/>
        <c:auto val="1"/>
        <c:lblOffset val="100"/>
        <c:baseTimeUnit val="months"/>
      </c:dateAx>
      <c:valAx>
        <c:axId val="1393910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9390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dirty="0">
                <a:latin typeface="Arial Narrow" panose="020B0606020202030204" pitchFamily="34" charset="0"/>
              </a:rPr>
              <a:t>Distribución</a:t>
            </a:r>
            <a:r>
              <a:rPr lang="es-PE" sz="1200" b="1" i="0" baseline="0" dirty="0">
                <a:latin typeface="Arial Narrow" panose="020B0606020202030204" pitchFamily="34" charset="0"/>
              </a:rPr>
              <a:t> por Colegio</a:t>
            </a:r>
            <a:endParaRPr lang="es-PE" sz="1200" b="1" i="0" dirty="0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FE-42B0-9514-87E2C0BEA0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FE-42B0-9514-87E2C0BEA0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FE-42B0-9514-87E2C0BEA0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FE-42B0-9514-87E2C0BEA0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FE-42B0-9514-87E2C0BEA0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FE-42B0-9514-87E2C0BEA0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FE-42B0-9514-87E2C0BEA0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5FE-42B0-9514-87E2C0BEA02D}"/>
              </c:ext>
            </c:extLst>
          </c:dPt>
          <c:dLbls>
            <c:dLbl>
              <c:idx val="0"/>
              <c:layout>
                <c:manualLayout>
                  <c:x val="-0.16794469504871212"/>
                  <c:y val="-8.23309423984340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FE-42B0-9514-87E2C0BEA02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5FE-42B0-9514-87E2C0BEA02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5FE-42B0-9514-87E2C0BE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'MED_TotalAlertasComunicadas por'!$A$2:$A$9</c:f>
              <c:strCache>
                <c:ptCount val="8"/>
                <c:pt idx="0">
                  <c:v>Colegio de Notarios de Lima</c:v>
                </c:pt>
                <c:pt idx="1">
                  <c:v>Colegio de Notarios de Arequipa</c:v>
                </c:pt>
                <c:pt idx="2">
                  <c:v>Colegio de Notarios de Puno</c:v>
                </c:pt>
                <c:pt idx="3">
                  <c:v>Colegio de Notarios de San Martín</c:v>
                </c:pt>
                <c:pt idx="4">
                  <c:v>Colegio de Notarios de Ucayali</c:v>
                </c:pt>
                <c:pt idx="5">
                  <c:v>Colegio de Notarios de Tacna</c:v>
                </c:pt>
                <c:pt idx="6">
                  <c:v>Colegio de Notarios de Cusco y Madre de Dios</c:v>
                </c:pt>
                <c:pt idx="7">
                  <c:v>Otros Colegios</c:v>
                </c:pt>
              </c:strCache>
            </c:strRef>
          </c:cat>
          <c:val>
            <c:numRef>
              <c:f>'MED_TotalAlertasComunicadas por'!$C$2:$C$9</c:f>
              <c:numCache>
                <c:formatCode>0%</c:formatCode>
                <c:ptCount val="8"/>
                <c:pt idx="0">
                  <c:v>0.59804870494405515</c:v>
                </c:pt>
                <c:pt idx="1">
                  <c:v>0.10430136668086259</c:v>
                </c:pt>
                <c:pt idx="2">
                  <c:v>6.6824112431762742E-2</c:v>
                </c:pt>
                <c:pt idx="3">
                  <c:v>5.1569940764257229E-2</c:v>
                </c:pt>
                <c:pt idx="4">
                  <c:v>4.8666227883386891E-2</c:v>
                </c:pt>
                <c:pt idx="5">
                  <c:v>1.8119168376630919E-2</c:v>
                </c:pt>
                <c:pt idx="6">
                  <c:v>1.753842580045685E-2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FE-42B0-9514-87E2C0BEA0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74002737336497"/>
          <c:y val="0.31079657250048426"/>
          <c:w val="0.36197794012208862"/>
          <c:h val="0.62450246337845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PE"/>
              <a:t>Evolución</a:t>
            </a:r>
            <a:r>
              <a:rPr lang="es-PE" baseline="0"/>
              <a:t> Mensual</a:t>
            </a:r>
            <a:endParaRPr lang="es-P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Inusuales_Actulializado!$A$2:$A$17</c:f>
              <c:numCache>
                <c:formatCode>mmm\-yy</c:formatCode>
                <c:ptCount val="16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  <c:pt idx="10">
                  <c:v>45778</c:v>
                </c:pt>
                <c:pt idx="11">
                  <c:v>45809</c:v>
                </c:pt>
                <c:pt idx="12">
                  <c:v>45839</c:v>
                </c:pt>
                <c:pt idx="13">
                  <c:v>45870</c:v>
                </c:pt>
                <c:pt idx="14">
                  <c:v>45901</c:v>
                </c:pt>
                <c:pt idx="15">
                  <c:v>45931</c:v>
                </c:pt>
              </c:numCache>
            </c:numRef>
          </c:cat>
          <c:val>
            <c:numRef>
              <c:f>Inusuales_Actulializado!$B$2:$B$17</c:f>
              <c:numCache>
                <c:formatCode>General</c:formatCode>
                <c:ptCount val="16"/>
                <c:pt idx="0">
                  <c:v>73</c:v>
                </c:pt>
                <c:pt idx="1">
                  <c:v>212</c:v>
                </c:pt>
                <c:pt idx="2">
                  <c:v>329</c:v>
                </c:pt>
                <c:pt idx="3">
                  <c:v>312</c:v>
                </c:pt>
                <c:pt idx="4">
                  <c:v>334</c:v>
                </c:pt>
                <c:pt idx="5">
                  <c:v>436</c:v>
                </c:pt>
                <c:pt idx="6">
                  <c:v>583</c:v>
                </c:pt>
                <c:pt idx="7">
                  <c:v>667</c:v>
                </c:pt>
                <c:pt idx="8">
                  <c:v>662</c:v>
                </c:pt>
                <c:pt idx="9">
                  <c:v>421</c:v>
                </c:pt>
                <c:pt idx="10">
                  <c:v>290</c:v>
                </c:pt>
                <c:pt idx="11">
                  <c:v>387</c:v>
                </c:pt>
                <c:pt idx="12">
                  <c:v>320</c:v>
                </c:pt>
                <c:pt idx="13">
                  <c:v>317</c:v>
                </c:pt>
                <c:pt idx="14">
                  <c:v>356</c:v>
                </c:pt>
                <c:pt idx="15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E-4ABD-B406-7A79E3D49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2070024"/>
        <c:axId val="1402070384"/>
      </c:barChart>
      <c:dateAx>
        <c:axId val="1402070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1402070384"/>
        <c:crosses val="autoZero"/>
        <c:auto val="1"/>
        <c:lblOffset val="100"/>
        <c:baseTimeUnit val="months"/>
      </c:dateAx>
      <c:valAx>
        <c:axId val="1402070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0207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PE"/>
              <a:t>Distribución por Colegio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A8-4720-B2A5-1797E95F0D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A8-4720-B2A5-1797E95F0D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FA8-4720-B2A5-1797E95F0D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FA8-4720-B2A5-1797E95F0D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FA8-4720-B2A5-1797E95F0D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FA8-4720-B2A5-1797E95F0D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FA8-4720-B2A5-1797E95F0D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FA8-4720-B2A5-1797E95F0DA3}"/>
              </c:ext>
            </c:extLst>
          </c:dPt>
          <c:dLbls>
            <c:dLbl>
              <c:idx val="0"/>
              <c:layout>
                <c:manualLayout>
                  <c:x val="-0.1770343394575678"/>
                  <c:y val="-7.4569944714357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A8-4720-B2A5-1797E95F0DA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FA8-4720-B2A5-1797E95F0DA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FA8-4720-B2A5-1797E95F0DA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2FA8-4720-B2A5-1797E95F0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'OI_Comunicadas por COLEGIO'!$A$2:$A$9</c:f>
              <c:strCache>
                <c:ptCount val="8"/>
                <c:pt idx="0">
                  <c:v>Colegio de Notarios de Lima</c:v>
                </c:pt>
                <c:pt idx="1">
                  <c:v>OCP LAFT</c:v>
                </c:pt>
                <c:pt idx="2">
                  <c:v>Colegio de Notarios de Ancash</c:v>
                </c:pt>
                <c:pt idx="3">
                  <c:v>Colegio de Notarios de Ucayali</c:v>
                </c:pt>
                <c:pt idx="4">
                  <c:v>Colegio de Notarios de Huánuco y Pasco</c:v>
                </c:pt>
                <c:pt idx="5">
                  <c:v>Colegio de Notarios de Ayacucho</c:v>
                </c:pt>
                <c:pt idx="6">
                  <c:v>Colegio de Notarios del Callao</c:v>
                </c:pt>
                <c:pt idx="7">
                  <c:v>Otros Colegio</c:v>
                </c:pt>
              </c:strCache>
            </c:strRef>
          </c:cat>
          <c:val>
            <c:numRef>
              <c:f>'OI_Comunicadas por COLEGIO'!$B$2:$B$9</c:f>
              <c:numCache>
                <c:formatCode>General</c:formatCode>
                <c:ptCount val="8"/>
                <c:pt idx="0">
                  <c:v>3277</c:v>
                </c:pt>
                <c:pt idx="1">
                  <c:v>749</c:v>
                </c:pt>
                <c:pt idx="2">
                  <c:v>356</c:v>
                </c:pt>
                <c:pt idx="3">
                  <c:v>247</c:v>
                </c:pt>
                <c:pt idx="4">
                  <c:v>213</c:v>
                </c:pt>
                <c:pt idx="5">
                  <c:v>167</c:v>
                </c:pt>
                <c:pt idx="6">
                  <c:v>149</c:v>
                </c:pt>
                <c:pt idx="7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A8-4720-B2A5-1797E95F0DA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2FA8-4720-B2A5-1797E95F0D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2FA8-4720-B2A5-1797E95F0D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2FA8-4720-B2A5-1797E95F0D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2FA8-4720-B2A5-1797E95F0D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2FA8-4720-B2A5-1797E95F0D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2FA8-4720-B2A5-1797E95F0D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2FA8-4720-B2A5-1797E95F0D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2FA8-4720-B2A5-1797E95F0D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'OI_Comunicadas por COLEGIO'!$A$2:$A$9</c:f>
              <c:strCache>
                <c:ptCount val="8"/>
                <c:pt idx="0">
                  <c:v>Colegio de Notarios de Lima</c:v>
                </c:pt>
                <c:pt idx="1">
                  <c:v>OCP LAFT</c:v>
                </c:pt>
                <c:pt idx="2">
                  <c:v>Colegio de Notarios de Ancash</c:v>
                </c:pt>
                <c:pt idx="3">
                  <c:v>Colegio de Notarios de Ucayali</c:v>
                </c:pt>
                <c:pt idx="4">
                  <c:v>Colegio de Notarios de Huánuco y Pasco</c:v>
                </c:pt>
                <c:pt idx="5">
                  <c:v>Colegio de Notarios de Ayacucho</c:v>
                </c:pt>
                <c:pt idx="6">
                  <c:v>Colegio de Notarios del Callao</c:v>
                </c:pt>
                <c:pt idx="7">
                  <c:v>Otros Colegio</c:v>
                </c:pt>
              </c:strCache>
            </c:strRef>
          </c:cat>
          <c:val>
            <c:numRef>
              <c:f>'OI_Comunicadas por COLEGIO'!$C$2:$C$9</c:f>
              <c:numCache>
                <c:formatCode>0%</c:formatCode>
                <c:ptCount val="8"/>
                <c:pt idx="0">
                  <c:v>0.55224132119986513</c:v>
                </c:pt>
                <c:pt idx="1">
                  <c:v>0.12622177283451297</c:v>
                </c:pt>
                <c:pt idx="2">
                  <c:v>5.9993259184361311E-2</c:v>
                </c:pt>
                <c:pt idx="3">
                  <c:v>4.1624536568924841E-2</c:v>
                </c:pt>
                <c:pt idx="4">
                  <c:v>3.5894843276036398E-2</c:v>
                </c:pt>
                <c:pt idx="5">
                  <c:v>2.8142905291540277E-2</c:v>
                </c:pt>
                <c:pt idx="6">
                  <c:v>2.510953825412875E-2</c:v>
                </c:pt>
                <c:pt idx="7">
                  <c:v>0.13077182339063026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FA8-4720-B2A5-1797E95F0D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PE"/>
              <a:t>Evolución Mensual de Alertas Generadas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2.2842083723777086E-2"/>
          <c:y val="0.16033504626072348"/>
          <c:w val="0.96134416600591566"/>
          <c:h val="0.77242263769909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'cuantitativa data'!$B$2:$B$13</c:f>
              <c:numCache>
                <c:formatCode>mmm\-yy</c:formatCode>
                <c:ptCount val="12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45717</c:v>
                </c:pt>
                <c:pt idx="5">
                  <c:v>45748</c:v>
                </c:pt>
                <c:pt idx="6">
                  <c:v>45778</c:v>
                </c:pt>
                <c:pt idx="7">
                  <c:v>45809</c:v>
                </c:pt>
                <c:pt idx="8">
                  <c:v>45839</c:v>
                </c:pt>
                <c:pt idx="9">
                  <c:v>45870</c:v>
                </c:pt>
                <c:pt idx="10">
                  <c:v>45901</c:v>
                </c:pt>
                <c:pt idx="11">
                  <c:v>45931</c:v>
                </c:pt>
              </c:numCache>
            </c:numRef>
          </c:cat>
          <c:val>
            <c:numRef>
              <c:f>'cuantitativa data'!$C$2:$C$13</c:f>
              <c:numCache>
                <c:formatCode>General</c:formatCode>
                <c:ptCount val="12"/>
                <c:pt idx="0">
                  <c:v>2769</c:v>
                </c:pt>
                <c:pt idx="1">
                  <c:v>2839</c:v>
                </c:pt>
                <c:pt idx="2">
                  <c:v>3924</c:v>
                </c:pt>
                <c:pt idx="3">
                  <c:v>2925</c:v>
                </c:pt>
                <c:pt idx="4">
                  <c:v>2952</c:v>
                </c:pt>
                <c:pt idx="5">
                  <c:v>3188</c:v>
                </c:pt>
                <c:pt idx="6">
                  <c:v>2923</c:v>
                </c:pt>
                <c:pt idx="7">
                  <c:v>2819</c:v>
                </c:pt>
                <c:pt idx="8">
                  <c:v>2444</c:v>
                </c:pt>
                <c:pt idx="9">
                  <c:v>2633</c:v>
                </c:pt>
                <c:pt idx="10">
                  <c:v>2880</c:v>
                </c:pt>
                <c:pt idx="11">
                  <c:v>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1-4892-83A7-99ADB2F6D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064944"/>
        <c:axId val="1921068544"/>
      </c:barChart>
      <c:dateAx>
        <c:axId val="19210649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1921068544"/>
        <c:crosses val="autoZero"/>
        <c:auto val="1"/>
        <c:lblOffset val="100"/>
        <c:baseTimeUnit val="months"/>
      </c:dateAx>
      <c:valAx>
        <c:axId val="1921068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106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39F455-4A2D-44ED-ACDB-8F6662D7BA85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0A93AA-4DBA-4F13-9B75-CB2D6105F03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291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252DF-36E3-1081-665C-906EE41F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EB150A-70F3-1D92-6AB3-AEBB95083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962D62-C9D0-81CA-3C8A-88DA2EE39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 Cualitativas 53% / OP 60% / SA Cuantitativas 80%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38B229-EF84-A5DA-6C79-1EE83E71F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819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797A-C71F-ADAD-E146-15555C8D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24BEA48-C101-70EB-4ED0-E2525FB70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D90C96-C036-BCDC-C3FA-A8A35955C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C16B6B-AABF-453F-B341-11914D59C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09600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20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476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6FB8C-4B46-77AF-5AE1-02253DF5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3F46BF9-C0EC-2EC7-F765-C850B969E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DE4806-7E64-C6DE-61F0-42C3F12CA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 Cualitativas 53% / OP 60% / SA Cuantitativas 80%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FB96A9-F7B8-912C-7849-754B3A2A1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21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4692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CF754-A756-503E-FD97-5A873D1B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39C176-B249-B436-380A-B24673789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18953E7-F147-EB4B-46B6-B896E225D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 Cualitativas 53% / OP 60% / SA Cuantitativas 80%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F2E7C6-DA4F-4ABC-6709-9592FF003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22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5661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FE8FD-7C22-1AE2-66C9-7C4D69DCA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F0B8A8F-BDFE-57F8-9E48-1C3854D29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98E8FD4-8BC4-CF3E-BB8F-8D6DB9BB1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350CC3-2D95-0872-8008-1BEC38B8F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23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312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9E472-772D-1EBA-33BA-4B489039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70368B-CEF3-3329-6F68-9C629AD50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154E86-DD95-DEE1-CC99-044D1344A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 Cualitativas 53% / OP 60% / SA Cuantitativas 80%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CB3FDB-64C2-5A82-78FE-B4E322A3B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9934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07F6-CCB1-F65C-FEB4-76CB2A04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4F6815-1AA3-6D89-5F81-154B58E43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09C7CC-66DA-E900-2AA1-BCBDFAB12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 Cualitativas 53% / OP 60% / SA Cuantitativas 80%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AD47AE-F5A4-C307-BA08-0D6B1FCF0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296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89D2-DB1E-ACAB-E271-A86EFBE0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198DFF-0DAC-B88C-15BE-D1ED27C36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680FDE-64E1-4D93-5164-C4051BABF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113E2F-B45C-6C04-1342-283CF0AEC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7804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4DC30-C776-F6E4-CD18-B0D12C2D1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A99D248-092B-A1C4-BC25-4D1ECF91F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F8872A-D17C-ECF2-9745-25CADF541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SA Cualitativas 53% / OP 60% / SA Cuantitativas 80%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F99310-C8EF-BB8D-222A-1F0296C92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4520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10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334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923F9-8A0A-5EFC-6E00-937A982C6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A1D221-F215-47FE-9CF3-14A429762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AC294DB-B21C-C58B-35D2-BB9F439DE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90F87A-D18B-E208-E08B-41F330D5C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285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21AB7-5ACB-4279-DB5C-D0A8F6BF5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DA687CA-1439-88D8-E386-D45D22373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C55BFD-5FCD-6E24-8813-0137A3B01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FB04CE-79F3-52E6-577F-CC1E29E8A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8545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EEBEE-C180-B361-E37A-397A115A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64E2FF-0C35-52B2-D53D-1C807C987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28AE37-A908-7E1A-D08F-F1A606CE0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8F6E3D-7579-56BA-5CCE-7B078E366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93AA-4DBA-4F13-9B75-CB2D6105F03C}" type="slidenum">
              <a:rPr lang="es-PE" smtClean="0"/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251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27A42-C978-BFF8-A021-31B8C9D70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0C99BB-6FB1-3C49-7954-565083C6C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5F367-EF74-355C-CF77-FF902666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B8146-A39D-F83E-89CE-5CB89C05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3F41F-55C8-CA8D-F991-9CEE40BA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78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7CDAD-7E71-A1C8-1E79-70D3C25C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D37FC8-24B1-C5AA-BB3E-95608CF06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18647-692B-B7D7-8E4D-355B7A6D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5F8D67-C9A7-8E7E-FCD3-1A72C151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566201-F89D-1E3E-83EA-6A168847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592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94CD29-A854-9D97-127A-873BA7B06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231978-61FD-A4C6-1FAA-6B5A00CAF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68462E-9704-F0BF-E7EA-AD04A4A7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8B1ED-8371-BA02-5DC7-0F9F3AD1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7979C-4E9D-8092-DEB4-AA36B7C6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250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4990B-3A98-4588-CE70-72AD1946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0CDDC-CF96-C4EE-58D7-70222F2B8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09049D-D540-F1DD-8BD1-348B2E39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D4C446-6028-8E3D-E476-9548B94F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459452-3BDF-D22C-DD8E-A72DECCB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78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1C7FC-747A-905B-1E19-20394E6B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A2A64A-5660-C658-877F-A2E566E7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A3F5D-8DAE-7036-56E4-759DDA59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2BC1CC-6C40-6E77-52D3-21982DCB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62A4A-291C-03FF-BC2F-A01BA079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9411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8DA86-B275-4EB2-0665-2F32E85B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16870-4013-9186-8AF4-975077943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94714-1333-811C-B915-B1CEA8B5C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5FDDB7-802B-2544-7014-16E85462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DC917C-182B-03A5-55FE-44C0EBC2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1BA40-4DD2-4187-2694-FA61D3CC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878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13270-008D-C9FB-4B82-703D7FCF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7CFE55-47CF-B4E0-110A-30568A541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98CE26-B3A4-DAED-39C6-2E4381A9C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287A06-6588-2F9A-5D79-B3BC46577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89DFD2-2CD8-9BB7-DF36-D68A10616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19012D-4014-D763-4031-AC9EC11D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83782D-6C63-C521-5D4E-26C097BC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BC0578-7777-C443-E9BD-43EFB18F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424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78AD3-DD6E-527D-C7D5-4DD5865A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18E16F-A9A6-8C6C-C3E4-CF4D358A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CF99DC-C9E8-EF61-EB34-8AAAFDD3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AB0205-BD6C-8968-5904-38B1F3E9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241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4A50D-44C5-EEE7-6B4D-8968EC5F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4A4627-583A-ACB5-ED35-EB5AD670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01E931-3C5D-D5A1-E4E8-9D657BC2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5433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17534-5B27-3939-05B1-071715B5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23716-3226-C494-8491-EE63CE10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94ED3-0890-A331-DE50-3DD40EA89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4BE5D4-F627-9835-3777-473440BF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55B27-0DD5-A12A-CD06-3D98862D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ACCD92-452D-B516-4938-C44EECD0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012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A32AA-3641-6E3A-75C8-5E0190B6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1BFDC7-B80F-FB3C-9414-887B318BD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4A61F5-C28A-7B59-8427-AAACC2F6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BF953A-7585-24B6-ECDD-A00B51EC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E8B351-548E-6492-2BCA-10273FE2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4B6164-23B9-5EB4-366F-E396B3ED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0083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2B33B3-DDB3-88B1-7CD9-EE67DD55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925EFB-EF17-AA76-B2D4-8F5521C0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1F85ED-3467-FFD0-2C7A-F524CA584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CB6C-5491-4C8A-859D-74D0CF85EE8A}" type="datetimeFigureOut">
              <a:rPr lang="es-PE" smtClean="0"/>
              <a:t>26/11/2025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31643D-14EF-F471-46AF-9C5EF5365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05677F-F643-F1FB-4C01-E35C244D5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4B20-EE96-4D53-8034-6B92CA78AA1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219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slide" Target="slide22.xml"/><Relationship Id="rId4" Type="http://schemas.openxmlformats.org/officeDocument/2006/relationships/image" Target="../media/image2.svg"/><Relationship Id="rId9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5.sv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5.svg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sv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8.svg"/><Relationship Id="rId5" Type="http://schemas.openxmlformats.org/officeDocument/2006/relationships/image" Target="../media/image5.sv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sv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25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4.png"/><Relationship Id="rId15" Type="http://schemas.openxmlformats.org/officeDocument/2006/relationships/image" Target="../media/image33.svg"/><Relationship Id="rId10" Type="http://schemas.openxmlformats.org/officeDocument/2006/relationships/image" Target="../media/image27.png"/><Relationship Id="rId4" Type="http://schemas.openxmlformats.org/officeDocument/2006/relationships/image" Target="../media/image2.svg"/><Relationship Id="rId9" Type="http://schemas.microsoft.com/office/2007/relationships/hdphoto" Target="../media/hdphoto1.wdp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5.svg"/><Relationship Id="rId9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3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B88689-CB11-7168-A85B-A3EF67116449}"/>
              </a:ext>
            </a:extLst>
          </p:cNvPr>
          <p:cNvSpPr txBox="1">
            <a:spLocks/>
          </p:cNvSpPr>
          <p:nvPr/>
        </p:nvSpPr>
        <p:spPr>
          <a:xfrm>
            <a:off x="932455" y="2196424"/>
            <a:ext cx="10640754" cy="1735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kern="1200" dirty="0">
                <a:solidFill>
                  <a:schemeClr val="tx2"/>
                </a:solidFill>
                <a:latin typeface="Arial Narrow" panose="020B0606020202030204" pitchFamily="34" charset="0"/>
              </a:rPr>
              <a:t>GESTIÓN DE SEÑALES DE ALERTA Y OPERACIONES INUSUALES</a:t>
            </a:r>
          </a:p>
          <a:p>
            <a:pPr>
              <a:spcAft>
                <a:spcPts val="600"/>
              </a:spcAft>
            </a:pPr>
            <a:r>
              <a:rPr lang="en-US" sz="2800" b="1" kern="1200" dirty="0" err="1">
                <a:solidFill>
                  <a:schemeClr val="tx2"/>
                </a:solidFill>
                <a:latin typeface="Arial Narrow" panose="020B0606020202030204" pitchFamily="34" charset="0"/>
              </a:rPr>
              <a:t>Periodo</a:t>
            </a:r>
            <a:r>
              <a:rPr lang="en-US" sz="2800" b="1" kern="1200" dirty="0">
                <a:solidFill>
                  <a:schemeClr val="tx2"/>
                </a:solidFill>
                <a:latin typeface="Arial Narrow" panose="020B0606020202030204" pitchFamily="34" charset="0"/>
              </a:rPr>
              <a:t> Jul 2024 – </a:t>
            </a:r>
            <a:r>
              <a:rPr lang="en-US" sz="2800" b="1" kern="1200" dirty="0" err="1">
                <a:solidFill>
                  <a:schemeClr val="tx2"/>
                </a:solidFill>
                <a:latin typeface="Arial Narrow" panose="020B0606020202030204" pitchFamily="34" charset="0"/>
              </a:rPr>
              <a:t>Octubre</a:t>
            </a:r>
            <a:r>
              <a:rPr lang="en-US" sz="2800" b="1" kern="1200" dirty="0">
                <a:solidFill>
                  <a:schemeClr val="tx2"/>
                </a:solidFill>
                <a:latin typeface="Arial Narrow" panose="020B0606020202030204" pitchFamily="34" charset="0"/>
              </a:rPr>
              <a:t> 2025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0129D811-F01C-2FD5-B69D-68761076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342" y="1387116"/>
            <a:ext cx="11525864" cy="702796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732DB4E1-BC37-5759-EC01-AAF541415DCD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BACAF41-0E90-4ADB-BCA6-E5E2341A0E3D}"/>
              </a:ext>
            </a:extLst>
          </p:cNvPr>
          <p:cNvCxnSpPr>
            <a:cxnSpLocks/>
          </p:cNvCxnSpPr>
          <p:nvPr/>
        </p:nvCxnSpPr>
        <p:spPr>
          <a:xfrm>
            <a:off x="932455" y="257326"/>
            <a:ext cx="0" cy="787833"/>
          </a:xfrm>
          <a:prstGeom prst="line">
            <a:avLst/>
          </a:prstGeom>
          <a:noFill/>
          <a:ln w="635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</p:cxnSp>
      <p:sp>
        <p:nvSpPr>
          <p:cNvPr id="69" name="AutoShape 8" descr="Reporte de Operación Sospechosa: Denunciar o no denunci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AutoShape 10" descr="Reporte de Operación Sospechosa: Denunciar o no denunci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AutoShape 12" descr="Reporte de Operación Sospechosa: Denunciar o no denunci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73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94E6F-1BE9-23D3-078C-A30161CB8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ABF7426-715A-C514-0471-0D57A994FCC2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1B0B8A7A-CE2E-76FD-0360-D9276DF4D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6491FD24-44CB-B6DA-9F9F-5836C7EA6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4552" y="78243"/>
            <a:ext cx="566753" cy="566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46622B-BCBD-53D4-F796-E464FAE118AE}"/>
              </a:ext>
            </a:extLst>
          </p:cNvPr>
          <p:cNvSpPr txBox="1"/>
          <p:nvPr/>
        </p:nvSpPr>
        <p:spPr>
          <a:xfrm>
            <a:off x="541575" y="361618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SEÑAL DE ALERTA</a:t>
            </a:r>
          </a:p>
        </p:txBody>
      </p:sp>
      <p:pic>
        <p:nvPicPr>
          <p:cNvPr id="2050" name="Picture 2" descr="Personas-hombre, Persona 3d Con Una Lupa Concepto Búsqueda ...">
            <a:extLst>
              <a:ext uri="{FF2B5EF4-FFF2-40B4-BE49-F238E27FC236}">
                <a16:creationId xmlns:a16="http://schemas.microsoft.com/office/drawing/2014/main" id="{FAC215E8-9EFD-5A23-9E2F-35831FB03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1911622"/>
            <a:ext cx="1902356" cy="18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E324843-AB71-5775-948D-14FC1B8949E1}"/>
              </a:ext>
            </a:extLst>
          </p:cNvPr>
          <p:cNvSpPr txBox="1"/>
          <p:nvPr/>
        </p:nvSpPr>
        <p:spPr>
          <a:xfrm>
            <a:off x="2009607" y="943108"/>
            <a:ext cx="6322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1. ¿Se identificó una situación de comportamiento atípica?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Podrá verificar la lista de señales de alertas que se encuentran en la política y procedimiento POCP-001-24.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B071B79-43EC-6A4E-5AEF-84B0B2C18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814" y="1125104"/>
            <a:ext cx="3169257" cy="261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brir llave 18">
            <a:extLst>
              <a:ext uri="{FF2B5EF4-FFF2-40B4-BE49-F238E27FC236}">
                <a16:creationId xmlns:a16="http://schemas.microsoft.com/office/drawing/2014/main" id="{0B3899BE-9E6C-3915-768C-932B772B9B82}"/>
              </a:ext>
            </a:extLst>
          </p:cNvPr>
          <p:cNvSpPr/>
          <p:nvPr/>
        </p:nvSpPr>
        <p:spPr>
          <a:xfrm rot="5400000">
            <a:off x="5190195" y="1064499"/>
            <a:ext cx="692331" cy="2813735"/>
          </a:xfrm>
          <a:prstGeom prst="leftBrace">
            <a:avLst>
              <a:gd name="adj1" fmla="val 93118"/>
              <a:gd name="adj2" fmla="val 48394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" name="Rectángulo redondeado 18">
            <a:extLst>
              <a:ext uri="{FF2B5EF4-FFF2-40B4-BE49-F238E27FC236}">
                <a16:creationId xmlns:a16="http://schemas.microsoft.com/office/drawing/2014/main" id="{459CB773-AE54-1460-363B-BCFEEC138343}"/>
              </a:ext>
            </a:extLst>
          </p:cNvPr>
          <p:cNvSpPr/>
          <p:nvPr/>
        </p:nvSpPr>
        <p:spPr>
          <a:xfrm>
            <a:off x="3550548" y="2854276"/>
            <a:ext cx="1316246" cy="387320"/>
          </a:xfrm>
          <a:prstGeom prst="roundRect">
            <a:avLst/>
          </a:prstGeom>
          <a:solidFill>
            <a:srgbClr val="00AA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Por Comportamiento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Rectángulo redondeado 18">
            <a:extLst>
              <a:ext uri="{FF2B5EF4-FFF2-40B4-BE49-F238E27FC236}">
                <a16:creationId xmlns:a16="http://schemas.microsoft.com/office/drawing/2014/main" id="{5DF90FA1-027D-7173-59D4-EDA23F6FB925}"/>
              </a:ext>
            </a:extLst>
          </p:cNvPr>
          <p:cNvSpPr/>
          <p:nvPr/>
        </p:nvSpPr>
        <p:spPr>
          <a:xfrm>
            <a:off x="6161184" y="2854276"/>
            <a:ext cx="1316246" cy="387320"/>
          </a:xfrm>
          <a:prstGeom prst="roundRect">
            <a:avLst/>
          </a:prstGeom>
          <a:solidFill>
            <a:srgbClr val="00AA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Por tipo de acto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0296D3-6619-264E-0FE8-BF9499BAE9BB}"/>
              </a:ext>
            </a:extLst>
          </p:cNvPr>
          <p:cNvSpPr txBox="1"/>
          <p:nvPr/>
        </p:nvSpPr>
        <p:spPr>
          <a:xfrm>
            <a:off x="213777" y="4644772"/>
            <a:ext cx="3399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Actos recurrentes fuera del perfil del cliente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Señales de alertas adicionales a nivel nacional .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5223505-E3E8-66AD-7266-AF4210C56A39}"/>
              </a:ext>
            </a:extLst>
          </p:cNvPr>
          <p:cNvSpPr/>
          <p:nvPr/>
        </p:nvSpPr>
        <p:spPr>
          <a:xfrm>
            <a:off x="3967191" y="4797340"/>
            <a:ext cx="1043348" cy="488457"/>
          </a:xfrm>
          <a:prstGeom prst="rightArrow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326D2-B588-946E-BCCA-221A82A5B8E5}"/>
              </a:ext>
            </a:extLst>
          </p:cNvPr>
          <p:cNvSpPr txBox="1"/>
          <p:nvPr/>
        </p:nvSpPr>
        <p:spPr>
          <a:xfrm>
            <a:off x="5316857" y="5267651"/>
            <a:ext cx="187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/>
              <a:t>SEÑAL DE ALERTA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F03A521-594F-84B8-F45D-08309C5596A1}"/>
              </a:ext>
            </a:extLst>
          </p:cNvPr>
          <p:cNvSpPr/>
          <p:nvPr/>
        </p:nvSpPr>
        <p:spPr>
          <a:xfrm>
            <a:off x="5582082" y="4323906"/>
            <a:ext cx="1119673" cy="823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reeform 321">
            <a:extLst>
              <a:ext uri="{FF2B5EF4-FFF2-40B4-BE49-F238E27FC236}">
                <a16:creationId xmlns:a16="http://schemas.microsoft.com/office/drawing/2014/main" id="{36A640BC-76B8-796D-A3F4-6D6C8C46C3F5}"/>
              </a:ext>
            </a:extLst>
          </p:cNvPr>
          <p:cNvSpPr/>
          <p:nvPr/>
        </p:nvSpPr>
        <p:spPr>
          <a:xfrm>
            <a:off x="5844203" y="4434240"/>
            <a:ext cx="576263" cy="603250"/>
          </a:xfrm>
          <a:custGeom>
            <a:avLst/>
            <a:gdLst>
              <a:gd name="connsiteX0" fmla="*/ 153249 w 504825"/>
              <a:gd name="connsiteY0" fmla="*/ 288471 h 396648"/>
              <a:gd name="connsiteX1" fmla="*/ 423692 w 504825"/>
              <a:gd name="connsiteY1" fmla="*/ 288471 h 396648"/>
              <a:gd name="connsiteX2" fmla="*/ 430029 w 504825"/>
              <a:gd name="connsiteY2" fmla="*/ 291148 h 396648"/>
              <a:gd name="connsiteX3" fmla="*/ 432706 w 504825"/>
              <a:gd name="connsiteY3" fmla="*/ 297486 h 396648"/>
              <a:gd name="connsiteX4" fmla="*/ 432706 w 504825"/>
              <a:gd name="connsiteY4" fmla="*/ 315516 h 396648"/>
              <a:gd name="connsiteX5" fmla="*/ 430029 w 504825"/>
              <a:gd name="connsiteY5" fmla="*/ 321854 h 396648"/>
              <a:gd name="connsiteX6" fmla="*/ 423692 w 504825"/>
              <a:gd name="connsiteY6" fmla="*/ 324530 h 396648"/>
              <a:gd name="connsiteX7" fmla="*/ 153249 w 504825"/>
              <a:gd name="connsiteY7" fmla="*/ 324530 h 396648"/>
              <a:gd name="connsiteX8" fmla="*/ 146911 w 504825"/>
              <a:gd name="connsiteY8" fmla="*/ 321854 h 396648"/>
              <a:gd name="connsiteX9" fmla="*/ 144234 w 504825"/>
              <a:gd name="connsiteY9" fmla="*/ 315516 h 396648"/>
              <a:gd name="connsiteX10" fmla="*/ 144234 w 504825"/>
              <a:gd name="connsiteY10" fmla="*/ 297486 h 396648"/>
              <a:gd name="connsiteX11" fmla="*/ 146911 w 504825"/>
              <a:gd name="connsiteY11" fmla="*/ 291148 h 396648"/>
              <a:gd name="connsiteX12" fmla="*/ 153249 w 504825"/>
              <a:gd name="connsiteY12" fmla="*/ 288471 h 396648"/>
              <a:gd name="connsiteX13" fmla="*/ 81132 w 504825"/>
              <a:gd name="connsiteY13" fmla="*/ 288471 h 396648"/>
              <a:gd name="connsiteX14" fmla="*/ 99162 w 504825"/>
              <a:gd name="connsiteY14" fmla="*/ 288471 h 396648"/>
              <a:gd name="connsiteX15" fmla="*/ 105500 w 504825"/>
              <a:gd name="connsiteY15" fmla="*/ 291148 h 396648"/>
              <a:gd name="connsiteX16" fmla="*/ 108176 w 504825"/>
              <a:gd name="connsiteY16" fmla="*/ 297486 h 396648"/>
              <a:gd name="connsiteX17" fmla="*/ 108176 w 504825"/>
              <a:gd name="connsiteY17" fmla="*/ 315516 h 396648"/>
              <a:gd name="connsiteX18" fmla="*/ 105500 w 504825"/>
              <a:gd name="connsiteY18" fmla="*/ 321854 h 396648"/>
              <a:gd name="connsiteX19" fmla="*/ 99162 w 504825"/>
              <a:gd name="connsiteY19" fmla="*/ 324530 h 396648"/>
              <a:gd name="connsiteX20" fmla="*/ 81132 w 504825"/>
              <a:gd name="connsiteY20" fmla="*/ 324530 h 396648"/>
              <a:gd name="connsiteX21" fmla="*/ 74793 w 504825"/>
              <a:gd name="connsiteY21" fmla="*/ 321854 h 396648"/>
              <a:gd name="connsiteX22" fmla="*/ 72117 w 504825"/>
              <a:gd name="connsiteY22" fmla="*/ 315516 h 396648"/>
              <a:gd name="connsiteX23" fmla="*/ 72117 w 504825"/>
              <a:gd name="connsiteY23" fmla="*/ 297486 h 396648"/>
              <a:gd name="connsiteX24" fmla="*/ 74793 w 504825"/>
              <a:gd name="connsiteY24" fmla="*/ 291148 h 396648"/>
              <a:gd name="connsiteX25" fmla="*/ 81132 w 504825"/>
              <a:gd name="connsiteY25" fmla="*/ 288471 h 396648"/>
              <a:gd name="connsiteX26" fmla="*/ 153249 w 504825"/>
              <a:gd name="connsiteY26" fmla="*/ 216354 h 396648"/>
              <a:gd name="connsiteX27" fmla="*/ 423692 w 504825"/>
              <a:gd name="connsiteY27" fmla="*/ 216354 h 396648"/>
              <a:gd name="connsiteX28" fmla="*/ 430029 w 504825"/>
              <a:gd name="connsiteY28" fmla="*/ 219030 h 396648"/>
              <a:gd name="connsiteX29" fmla="*/ 432706 w 504825"/>
              <a:gd name="connsiteY29" fmla="*/ 225368 h 396648"/>
              <a:gd name="connsiteX30" fmla="*/ 432706 w 504825"/>
              <a:gd name="connsiteY30" fmla="*/ 243398 h 396648"/>
              <a:gd name="connsiteX31" fmla="*/ 430029 w 504825"/>
              <a:gd name="connsiteY31" fmla="*/ 249736 h 396648"/>
              <a:gd name="connsiteX32" fmla="*/ 423692 w 504825"/>
              <a:gd name="connsiteY32" fmla="*/ 252412 h 396648"/>
              <a:gd name="connsiteX33" fmla="*/ 153249 w 504825"/>
              <a:gd name="connsiteY33" fmla="*/ 252412 h 396648"/>
              <a:gd name="connsiteX34" fmla="*/ 146911 w 504825"/>
              <a:gd name="connsiteY34" fmla="*/ 249736 h 396648"/>
              <a:gd name="connsiteX35" fmla="*/ 144234 w 504825"/>
              <a:gd name="connsiteY35" fmla="*/ 243398 h 396648"/>
              <a:gd name="connsiteX36" fmla="*/ 144234 w 504825"/>
              <a:gd name="connsiteY36" fmla="*/ 225368 h 396648"/>
              <a:gd name="connsiteX37" fmla="*/ 146911 w 504825"/>
              <a:gd name="connsiteY37" fmla="*/ 219030 h 396648"/>
              <a:gd name="connsiteX38" fmla="*/ 153249 w 504825"/>
              <a:gd name="connsiteY38" fmla="*/ 216354 h 396648"/>
              <a:gd name="connsiteX39" fmla="*/ 81132 w 504825"/>
              <a:gd name="connsiteY39" fmla="*/ 216354 h 396648"/>
              <a:gd name="connsiteX40" fmla="*/ 99162 w 504825"/>
              <a:gd name="connsiteY40" fmla="*/ 216354 h 396648"/>
              <a:gd name="connsiteX41" fmla="*/ 105500 w 504825"/>
              <a:gd name="connsiteY41" fmla="*/ 219030 h 396648"/>
              <a:gd name="connsiteX42" fmla="*/ 108176 w 504825"/>
              <a:gd name="connsiteY42" fmla="*/ 225368 h 396648"/>
              <a:gd name="connsiteX43" fmla="*/ 108176 w 504825"/>
              <a:gd name="connsiteY43" fmla="*/ 243398 h 396648"/>
              <a:gd name="connsiteX44" fmla="*/ 105500 w 504825"/>
              <a:gd name="connsiteY44" fmla="*/ 249736 h 396648"/>
              <a:gd name="connsiteX45" fmla="*/ 99162 w 504825"/>
              <a:gd name="connsiteY45" fmla="*/ 252412 h 396648"/>
              <a:gd name="connsiteX46" fmla="*/ 81132 w 504825"/>
              <a:gd name="connsiteY46" fmla="*/ 252412 h 396648"/>
              <a:gd name="connsiteX47" fmla="*/ 74793 w 504825"/>
              <a:gd name="connsiteY47" fmla="*/ 249736 h 396648"/>
              <a:gd name="connsiteX48" fmla="*/ 72117 w 504825"/>
              <a:gd name="connsiteY48" fmla="*/ 243398 h 396648"/>
              <a:gd name="connsiteX49" fmla="*/ 72117 w 504825"/>
              <a:gd name="connsiteY49" fmla="*/ 225368 h 396648"/>
              <a:gd name="connsiteX50" fmla="*/ 74793 w 504825"/>
              <a:gd name="connsiteY50" fmla="*/ 219030 h 396648"/>
              <a:gd name="connsiteX51" fmla="*/ 81132 w 504825"/>
              <a:gd name="connsiteY51" fmla="*/ 216354 h 396648"/>
              <a:gd name="connsiteX52" fmla="*/ 153249 w 504825"/>
              <a:gd name="connsiteY52" fmla="*/ 144236 h 396648"/>
              <a:gd name="connsiteX53" fmla="*/ 423692 w 504825"/>
              <a:gd name="connsiteY53" fmla="*/ 144236 h 396648"/>
              <a:gd name="connsiteX54" fmla="*/ 430029 w 504825"/>
              <a:gd name="connsiteY54" fmla="*/ 146912 h 396648"/>
              <a:gd name="connsiteX55" fmla="*/ 432706 w 504825"/>
              <a:gd name="connsiteY55" fmla="*/ 153250 h 396648"/>
              <a:gd name="connsiteX56" fmla="*/ 432706 w 504825"/>
              <a:gd name="connsiteY56" fmla="*/ 171280 h 396648"/>
              <a:gd name="connsiteX57" fmla="*/ 430029 w 504825"/>
              <a:gd name="connsiteY57" fmla="*/ 177618 h 396648"/>
              <a:gd name="connsiteX58" fmla="*/ 423692 w 504825"/>
              <a:gd name="connsiteY58" fmla="*/ 180295 h 396648"/>
              <a:gd name="connsiteX59" fmla="*/ 153249 w 504825"/>
              <a:gd name="connsiteY59" fmla="*/ 180295 h 396648"/>
              <a:gd name="connsiteX60" fmla="*/ 146911 w 504825"/>
              <a:gd name="connsiteY60" fmla="*/ 177618 h 396648"/>
              <a:gd name="connsiteX61" fmla="*/ 144234 w 504825"/>
              <a:gd name="connsiteY61" fmla="*/ 171280 h 396648"/>
              <a:gd name="connsiteX62" fmla="*/ 144234 w 504825"/>
              <a:gd name="connsiteY62" fmla="*/ 153250 h 396648"/>
              <a:gd name="connsiteX63" fmla="*/ 146911 w 504825"/>
              <a:gd name="connsiteY63" fmla="*/ 146912 h 396648"/>
              <a:gd name="connsiteX64" fmla="*/ 153249 w 504825"/>
              <a:gd name="connsiteY64" fmla="*/ 144236 h 396648"/>
              <a:gd name="connsiteX65" fmla="*/ 81132 w 504825"/>
              <a:gd name="connsiteY65" fmla="*/ 144236 h 396648"/>
              <a:gd name="connsiteX66" fmla="*/ 99162 w 504825"/>
              <a:gd name="connsiteY66" fmla="*/ 144236 h 396648"/>
              <a:gd name="connsiteX67" fmla="*/ 105500 w 504825"/>
              <a:gd name="connsiteY67" fmla="*/ 146912 h 396648"/>
              <a:gd name="connsiteX68" fmla="*/ 108176 w 504825"/>
              <a:gd name="connsiteY68" fmla="*/ 153250 h 396648"/>
              <a:gd name="connsiteX69" fmla="*/ 108176 w 504825"/>
              <a:gd name="connsiteY69" fmla="*/ 171280 h 396648"/>
              <a:gd name="connsiteX70" fmla="*/ 105500 w 504825"/>
              <a:gd name="connsiteY70" fmla="*/ 177618 h 396648"/>
              <a:gd name="connsiteX71" fmla="*/ 99162 w 504825"/>
              <a:gd name="connsiteY71" fmla="*/ 180295 h 396648"/>
              <a:gd name="connsiteX72" fmla="*/ 81132 w 504825"/>
              <a:gd name="connsiteY72" fmla="*/ 180295 h 396648"/>
              <a:gd name="connsiteX73" fmla="*/ 74793 w 504825"/>
              <a:gd name="connsiteY73" fmla="*/ 177618 h 396648"/>
              <a:gd name="connsiteX74" fmla="*/ 72117 w 504825"/>
              <a:gd name="connsiteY74" fmla="*/ 171280 h 396648"/>
              <a:gd name="connsiteX75" fmla="*/ 72117 w 504825"/>
              <a:gd name="connsiteY75" fmla="*/ 153250 h 396648"/>
              <a:gd name="connsiteX76" fmla="*/ 74793 w 504825"/>
              <a:gd name="connsiteY76" fmla="*/ 146912 h 396648"/>
              <a:gd name="connsiteX77" fmla="*/ 81132 w 504825"/>
              <a:gd name="connsiteY77" fmla="*/ 144236 h 396648"/>
              <a:gd name="connsiteX78" fmla="*/ 45073 w 504825"/>
              <a:gd name="connsiteY78" fmla="*/ 108177 h 396648"/>
              <a:gd name="connsiteX79" fmla="*/ 38735 w 504825"/>
              <a:gd name="connsiteY79" fmla="*/ 110853 h 396648"/>
              <a:gd name="connsiteX80" fmla="*/ 36059 w 504825"/>
              <a:gd name="connsiteY80" fmla="*/ 117191 h 396648"/>
              <a:gd name="connsiteX81" fmla="*/ 36059 w 504825"/>
              <a:gd name="connsiteY81" fmla="*/ 351575 h 396648"/>
              <a:gd name="connsiteX82" fmla="*/ 38735 w 504825"/>
              <a:gd name="connsiteY82" fmla="*/ 357913 h 396648"/>
              <a:gd name="connsiteX83" fmla="*/ 45073 w 504825"/>
              <a:gd name="connsiteY83" fmla="*/ 360589 h 396648"/>
              <a:gd name="connsiteX84" fmla="*/ 459751 w 504825"/>
              <a:gd name="connsiteY84" fmla="*/ 360589 h 396648"/>
              <a:gd name="connsiteX85" fmla="*/ 466090 w 504825"/>
              <a:gd name="connsiteY85" fmla="*/ 357913 h 396648"/>
              <a:gd name="connsiteX86" fmla="*/ 468765 w 504825"/>
              <a:gd name="connsiteY86" fmla="*/ 351575 h 396648"/>
              <a:gd name="connsiteX87" fmla="*/ 468765 w 504825"/>
              <a:gd name="connsiteY87" fmla="*/ 117191 h 396648"/>
              <a:gd name="connsiteX88" fmla="*/ 466090 w 504825"/>
              <a:gd name="connsiteY88" fmla="*/ 110853 h 396648"/>
              <a:gd name="connsiteX89" fmla="*/ 459751 w 504825"/>
              <a:gd name="connsiteY89" fmla="*/ 108177 h 396648"/>
              <a:gd name="connsiteX90" fmla="*/ 45073 w 504825"/>
              <a:gd name="connsiteY90" fmla="*/ 0 h 396648"/>
              <a:gd name="connsiteX91" fmla="*/ 459751 w 504825"/>
              <a:gd name="connsiteY91" fmla="*/ 0 h 396648"/>
              <a:gd name="connsiteX92" fmla="*/ 491584 w 504825"/>
              <a:gd name="connsiteY92" fmla="*/ 13240 h 396648"/>
              <a:gd name="connsiteX93" fmla="*/ 504825 w 504825"/>
              <a:gd name="connsiteY93" fmla="*/ 45074 h 396648"/>
              <a:gd name="connsiteX94" fmla="*/ 504825 w 504825"/>
              <a:gd name="connsiteY94" fmla="*/ 351575 h 396648"/>
              <a:gd name="connsiteX95" fmla="*/ 491584 w 504825"/>
              <a:gd name="connsiteY95" fmla="*/ 383408 h 396648"/>
              <a:gd name="connsiteX96" fmla="*/ 459751 w 504825"/>
              <a:gd name="connsiteY96" fmla="*/ 396648 h 396648"/>
              <a:gd name="connsiteX97" fmla="*/ 45073 w 504825"/>
              <a:gd name="connsiteY97" fmla="*/ 396648 h 396648"/>
              <a:gd name="connsiteX98" fmla="*/ 13240 w 504825"/>
              <a:gd name="connsiteY98" fmla="*/ 383408 h 396648"/>
              <a:gd name="connsiteX99" fmla="*/ 0 w 504825"/>
              <a:gd name="connsiteY99" fmla="*/ 351575 h 396648"/>
              <a:gd name="connsiteX100" fmla="*/ 0 w 504825"/>
              <a:gd name="connsiteY100" fmla="*/ 45074 h 396648"/>
              <a:gd name="connsiteX101" fmla="*/ 13240 w 504825"/>
              <a:gd name="connsiteY101" fmla="*/ 13240 h 396648"/>
              <a:gd name="connsiteX102" fmla="*/ 45073 w 504825"/>
              <a:gd name="connsiteY102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04825" h="396648">
                <a:moveTo>
                  <a:pt x="153249" y="288471"/>
                </a:moveTo>
                <a:lnTo>
                  <a:pt x="423692" y="288471"/>
                </a:lnTo>
                <a:cubicBezTo>
                  <a:pt x="426133" y="288471"/>
                  <a:pt x="428246" y="289363"/>
                  <a:pt x="430029" y="291148"/>
                </a:cubicBezTo>
                <a:cubicBezTo>
                  <a:pt x="431814" y="292932"/>
                  <a:pt x="432706" y="295045"/>
                  <a:pt x="432706" y="297486"/>
                </a:cubicBezTo>
                <a:lnTo>
                  <a:pt x="432706" y="315516"/>
                </a:lnTo>
                <a:cubicBezTo>
                  <a:pt x="432706" y="317957"/>
                  <a:pt x="431814" y="320070"/>
                  <a:pt x="430029" y="321854"/>
                </a:cubicBezTo>
                <a:cubicBezTo>
                  <a:pt x="428246" y="323638"/>
                  <a:pt x="426133" y="324530"/>
                  <a:pt x="423692" y="324530"/>
                </a:cubicBezTo>
                <a:lnTo>
                  <a:pt x="153249" y="324530"/>
                </a:lnTo>
                <a:cubicBezTo>
                  <a:pt x="150808" y="324530"/>
                  <a:pt x="148696" y="323638"/>
                  <a:pt x="146911" y="321854"/>
                </a:cubicBezTo>
                <a:cubicBezTo>
                  <a:pt x="145127" y="320070"/>
                  <a:pt x="144234" y="317957"/>
                  <a:pt x="144234" y="315516"/>
                </a:cubicBezTo>
                <a:lnTo>
                  <a:pt x="144234" y="297486"/>
                </a:lnTo>
                <a:cubicBezTo>
                  <a:pt x="144234" y="295045"/>
                  <a:pt x="145127" y="292932"/>
                  <a:pt x="146911" y="291148"/>
                </a:cubicBezTo>
                <a:cubicBezTo>
                  <a:pt x="148696" y="289363"/>
                  <a:pt x="150808" y="288471"/>
                  <a:pt x="153249" y="288471"/>
                </a:cubicBezTo>
                <a:close/>
                <a:moveTo>
                  <a:pt x="81132" y="288471"/>
                </a:moveTo>
                <a:lnTo>
                  <a:pt x="99162" y="288471"/>
                </a:lnTo>
                <a:cubicBezTo>
                  <a:pt x="101603" y="288471"/>
                  <a:pt x="103716" y="289363"/>
                  <a:pt x="105500" y="291148"/>
                </a:cubicBezTo>
                <a:cubicBezTo>
                  <a:pt x="107285" y="292932"/>
                  <a:pt x="108176" y="295045"/>
                  <a:pt x="108176" y="297486"/>
                </a:cubicBezTo>
                <a:lnTo>
                  <a:pt x="108176" y="315516"/>
                </a:lnTo>
                <a:cubicBezTo>
                  <a:pt x="108176" y="317957"/>
                  <a:pt x="107285" y="320070"/>
                  <a:pt x="105500" y="321854"/>
                </a:cubicBezTo>
                <a:cubicBezTo>
                  <a:pt x="103716" y="323638"/>
                  <a:pt x="101603" y="324530"/>
                  <a:pt x="99162" y="324530"/>
                </a:cubicBezTo>
                <a:lnTo>
                  <a:pt x="81132" y="324530"/>
                </a:lnTo>
                <a:cubicBezTo>
                  <a:pt x="78691" y="324530"/>
                  <a:pt x="76579" y="323638"/>
                  <a:pt x="74793" y="321854"/>
                </a:cubicBezTo>
                <a:cubicBezTo>
                  <a:pt x="73010" y="320070"/>
                  <a:pt x="72117" y="317957"/>
                  <a:pt x="72117" y="315516"/>
                </a:cubicBezTo>
                <a:lnTo>
                  <a:pt x="72117" y="297486"/>
                </a:lnTo>
                <a:cubicBezTo>
                  <a:pt x="72117" y="295045"/>
                  <a:pt x="73010" y="292932"/>
                  <a:pt x="74793" y="291148"/>
                </a:cubicBezTo>
                <a:cubicBezTo>
                  <a:pt x="76579" y="289363"/>
                  <a:pt x="78691" y="288471"/>
                  <a:pt x="81132" y="288471"/>
                </a:cubicBezTo>
                <a:close/>
                <a:moveTo>
                  <a:pt x="153249" y="216354"/>
                </a:moveTo>
                <a:lnTo>
                  <a:pt x="423692" y="216354"/>
                </a:lnTo>
                <a:cubicBezTo>
                  <a:pt x="426133" y="216354"/>
                  <a:pt x="428246" y="217246"/>
                  <a:pt x="430029" y="219030"/>
                </a:cubicBezTo>
                <a:cubicBezTo>
                  <a:pt x="431814" y="220814"/>
                  <a:pt x="432706" y="222927"/>
                  <a:pt x="432706" y="225368"/>
                </a:cubicBezTo>
                <a:lnTo>
                  <a:pt x="432706" y="243398"/>
                </a:lnTo>
                <a:cubicBezTo>
                  <a:pt x="432706" y="245839"/>
                  <a:pt x="431814" y="247952"/>
                  <a:pt x="430029" y="249736"/>
                </a:cubicBezTo>
                <a:cubicBezTo>
                  <a:pt x="428246" y="251520"/>
                  <a:pt x="426133" y="252412"/>
                  <a:pt x="423692" y="252412"/>
                </a:cubicBezTo>
                <a:lnTo>
                  <a:pt x="153249" y="252412"/>
                </a:lnTo>
                <a:cubicBezTo>
                  <a:pt x="150808" y="252412"/>
                  <a:pt x="148696" y="251520"/>
                  <a:pt x="146911" y="249736"/>
                </a:cubicBezTo>
                <a:cubicBezTo>
                  <a:pt x="145127" y="247952"/>
                  <a:pt x="144234" y="245839"/>
                  <a:pt x="144234" y="243398"/>
                </a:cubicBezTo>
                <a:lnTo>
                  <a:pt x="144234" y="225368"/>
                </a:lnTo>
                <a:cubicBezTo>
                  <a:pt x="144234" y="222927"/>
                  <a:pt x="145127" y="220814"/>
                  <a:pt x="146911" y="219030"/>
                </a:cubicBezTo>
                <a:cubicBezTo>
                  <a:pt x="148696" y="217246"/>
                  <a:pt x="150808" y="216354"/>
                  <a:pt x="153249" y="216354"/>
                </a:cubicBezTo>
                <a:close/>
                <a:moveTo>
                  <a:pt x="81132" y="216354"/>
                </a:moveTo>
                <a:lnTo>
                  <a:pt x="99162" y="216354"/>
                </a:lnTo>
                <a:cubicBezTo>
                  <a:pt x="101603" y="216354"/>
                  <a:pt x="103716" y="217246"/>
                  <a:pt x="105500" y="219030"/>
                </a:cubicBezTo>
                <a:cubicBezTo>
                  <a:pt x="107285" y="220814"/>
                  <a:pt x="108176" y="222927"/>
                  <a:pt x="108176" y="225368"/>
                </a:cubicBezTo>
                <a:lnTo>
                  <a:pt x="108176" y="243398"/>
                </a:lnTo>
                <a:cubicBezTo>
                  <a:pt x="108176" y="245839"/>
                  <a:pt x="107285" y="247952"/>
                  <a:pt x="105500" y="249736"/>
                </a:cubicBezTo>
                <a:cubicBezTo>
                  <a:pt x="103716" y="251520"/>
                  <a:pt x="101603" y="252412"/>
                  <a:pt x="99162" y="252412"/>
                </a:cubicBezTo>
                <a:lnTo>
                  <a:pt x="81132" y="252412"/>
                </a:lnTo>
                <a:cubicBezTo>
                  <a:pt x="78691" y="252412"/>
                  <a:pt x="76579" y="251520"/>
                  <a:pt x="74793" y="249736"/>
                </a:cubicBezTo>
                <a:cubicBezTo>
                  <a:pt x="73010" y="247952"/>
                  <a:pt x="72117" y="245839"/>
                  <a:pt x="72117" y="243398"/>
                </a:cubicBezTo>
                <a:lnTo>
                  <a:pt x="72117" y="225368"/>
                </a:lnTo>
                <a:cubicBezTo>
                  <a:pt x="72117" y="222927"/>
                  <a:pt x="73010" y="220814"/>
                  <a:pt x="74793" y="219030"/>
                </a:cubicBezTo>
                <a:cubicBezTo>
                  <a:pt x="76579" y="217246"/>
                  <a:pt x="78691" y="216354"/>
                  <a:pt x="81132" y="216354"/>
                </a:cubicBezTo>
                <a:close/>
                <a:moveTo>
                  <a:pt x="153249" y="144236"/>
                </a:moveTo>
                <a:lnTo>
                  <a:pt x="423692" y="144236"/>
                </a:lnTo>
                <a:cubicBezTo>
                  <a:pt x="426133" y="144236"/>
                  <a:pt x="428246" y="145128"/>
                  <a:pt x="430029" y="146912"/>
                </a:cubicBezTo>
                <a:cubicBezTo>
                  <a:pt x="431814" y="148696"/>
                  <a:pt x="432706" y="150809"/>
                  <a:pt x="432706" y="153250"/>
                </a:cubicBezTo>
                <a:lnTo>
                  <a:pt x="432706" y="171280"/>
                </a:lnTo>
                <a:cubicBezTo>
                  <a:pt x="432706" y="173721"/>
                  <a:pt x="431814" y="175834"/>
                  <a:pt x="430029" y="177618"/>
                </a:cubicBezTo>
                <a:cubicBezTo>
                  <a:pt x="428246" y="179403"/>
                  <a:pt x="426133" y="180295"/>
                  <a:pt x="423692" y="180295"/>
                </a:cubicBezTo>
                <a:lnTo>
                  <a:pt x="153249" y="180295"/>
                </a:lnTo>
                <a:cubicBezTo>
                  <a:pt x="150808" y="180295"/>
                  <a:pt x="148696" y="179403"/>
                  <a:pt x="146911" y="177618"/>
                </a:cubicBezTo>
                <a:cubicBezTo>
                  <a:pt x="145127" y="175834"/>
                  <a:pt x="144234" y="173721"/>
                  <a:pt x="144234" y="171280"/>
                </a:cubicBezTo>
                <a:lnTo>
                  <a:pt x="144234" y="153250"/>
                </a:lnTo>
                <a:cubicBezTo>
                  <a:pt x="144234" y="150809"/>
                  <a:pt x="145127" y="148696"/>
                  <a:pt x="146911" y="146912"/>
                </a:cubicBezTo>
                <a:cubicBezTo>
                  <a:pt x="148696" y="145128"/>
                  <a:pt x="150808" y="144236"/>
                  <a:pt x="153249" y="144236"/>
                </a:cubicBezTo>
                <a:close/>
                <a:moveTo>
                  <a:pt x="81132" y="144236"/>
                </a:moveTo>
                <a:lnTo>
                  <a:pt x="99162" y="144236"/>
                </a:lnTo>
                <a:cubicBezTo>
                  <a:pt x="101603" y="144236"/>
                  <a:pt x="103716" y="145128"/>
                  <a:pt x="105500" y="146912"/>
                </a:cubicBezTo>
                <a:cubicBezTo>
                  <a:pt x="107285" y="148696"/>
                  <a:pt x="108176" y="150809"/>
                  <a:pt x="108176" y="153250"/>
                </a:cubicBezTo>
                <a:lnTo>
                  <a:pt x="108176" y="171280"/>
                </a:lnTo>
                <a:cubicBezTo>
                  <a:pt x="108176" y="173721"/>
                  <a:pt x="107285" y="175834"/>
                  <a:pt x="105500" y="177618"/>
                </a:cubicBezTo>
                <a:cubicBezTo>
                  <a:pt x="103716" y="179403"/>
                  <a:pt x="101603" y="180295"/>
                  <a:pt x="99162" y="180295"/>
                </a:cubicBezTo>
                <a:lnTo>
                  <a:pt x="81132" y="180295"/>
                </a:lnTo>
                <a:cubicBezTo>
                  <a:pt x="78691" y="180295"/>
                  <a:pt x="76579" y="179403"/>
                  <a:pt x="74793" y="177618"/>
                </a:cubicBezTo>
                <a:cubicBezTo>
                  <a:pt x="73010" y="175834"/>
                  <a:pt x="72117" y="173721"/>
                  <a:pt x="72117" y="171280"/>
                </a:cubicBezTo>
                <a:lnTo>
                  <a:pt x="72117" y="153250"/>
                </a:lnTo>
                <a:cubicBezTo>
                  <a:pt x="72117" y="150809"/>
                  <a:pt x="73010" y="148696"/>
                  <a:pt x="74793" y="146912"/>
                </a:cubicBezTo>
                <a:cubicBezTo>
                  <a:pt x="76579" y="145128"/>
                  <a:pt x="78691" y="144236"/>
                  <a:pt x="81132" y="144236"/>
                </a:cubicBezTo>
                <a:close/>
                <a:moveTo>
                  <a:pt x="45073" y="108177"/>
                </a:moveTo>
                <a:cubicBezTo>
                  <a:pt x="42633" y="108177"/>
                  <a:pt x="40519" y="109069"/>
                  <a:pt x="38735" y="110853"/>
                </a:cubicBezTo>
                <a:cubicBezTo>
                  <a:pt x="36951" y="112637"/>
                  <a:pt x="36059" y="114750"/>
                  <a:pt x="36059" y="117191"/>
                </a:cubicBezTo>
                <a:lnTo>
                  <a:pt x="36059" y="351575"/>
                </a:lnTo>
                <a:cubicBezTo>
                  <a:pt x="36059" y="354016"/>
                  <a:pt x="36951" y="356129"/>
                  <a:pt x="38735" y="357913"/>
                </a:cubicBezTo>
                <a:cubicBezTo>
                  <a:pt x="40519" y="359697"/>
                  <a:pt x="42633" y="360589"/>
                  <a:pt x="45073" y="360589"/>
                </a:cubicBezTo>
                <a:lnTo>
                  <a:pt x="459751" y="360589"/>
                </a:lnTo>
                <a:cubicBezTo>
                  <a:pt x="462192" y="360589"/>
                  <a:pt x="464305" y="359697"/>
                  <a:pt x="466090" y="357913"/>
                </a:cubicBezTo>
                <a:cubicBezTo>
                  <a:pt x="467875" y="356129"/>
                  <a:pt x="468765" y="354016"/>
                  <a:pt x="468765" y="351575"/>
                </a:cubicBezTo>
                <a:lnTo>
                  <a:pt x="468765" y="117191"/>
                </a:lnTo>
                <a:cubicBezTo>
                  <a:pt x="468765" y="114750"/>
                  <a:pt x="467875" y="112637"/>
                  <a:pt x="466090" y="110853"/>
                </a:cubicBezTo>
                <a:cubicBezTo>
                  <a:pt x="464305" y="109069"/>
                  <a:pt x="462192" y="108177"/>
                  <a:pt x="459751" y="108177"/>
                </a:cubicBezTo>
                <a:close/>
                <a:moveTo>
                  <a:pt x="45073" y="0"/>
                </a:moveTo>
                <a:lnTo>
                  <a:pt x="459751" y="0"/>
                </a:lnTo>
                <a:cubicBezTo>
                  <a:pt x="472147" y="0"/>
                  <a:pt x="482758" y="4413"/>
                  <a:pt x="491584" y="13240"/>
                </a:cubicBezTo>
                <a:cubicBezTo>
                  <a:pt x="500412" y="22067"/>
                  <a:pt x="504825" y="32678"/>
                  <a:pt x="504825" y="45074"/>
                </a:cubicBezTo>
                <a:lnTo>
                  <a:pt x="504825" y="351575"/>
                </a:lnTo>
                <a:cubicBezTo>
                  <a:pt x="504825" y="363970"/>
                  <a:pt x="500412" y="374581"/>
                  <a:pt x="491584" y="383408"/>
                </a:cubicBezTo>
                <a:cubicBezTo>
                  <a:pt x="482758" y="392235"/>
                  <a:pt x="472147" y="396648"/>
                  <a:pt x="459751" y="396648"/>
                </a:cubicBezTo>
                <a:lnTo>
                  <a:pt x="45073" y="396648"/>
                </a:lnTo>
                <a:cubicBezTo>
                  <a:pt x="32678" y="396648"/>
                  <a:pt x="22068" y="392235"/>
                  <a:pt x="13240" y="383408"/>
                </a:cubicBezTo>
                <a:cubicBezTo>
                  <a:pt x="4413" y="374581"/>
                  <a:pt x="0" y="363970"/>
                  <a:pt x="0" y="351575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0"/>
                </a:cubicBezTo>
                <a:cubicBezTo>
                  <a:pt x="22068" y="4413"/>
                  <a:pt x="32678" y="0"/>
                  <a:pt x="450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7CC2E5-FCBE-EF35-9FF8-B768139580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422" y="4210830"/>
            <a:ext cx="2876326" cy="148422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74EAF73-0FAB-9D92-E4F1-4704E3F98FB5}"/>
              </a:ext>
            </a:extLst>
          </p:cNvPr>
          <p:cNvSpPr txBox="1"/>
          <p:nvPr/>
        </p:nvSpPr>
        <p:spPr>
          <a:xfrm>
            <a:off x="760252" y="4210830"/>
            <a:ext cx="3249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/>
              <a:t>OTRAS CONDICIONES COMO:</a:t>
            </a:r>
          </a:p>
        </p:txBody>
      </p:sp>
      <p:pic>
        <p:nvPicPr>
          <p:cNvPr id="1026" name="Picture 2" descr="Si no está en la nube el negocio no existe - MASSNEGOCIOS">
            <a:extLst>
              <a:ext uri="{FF2B5EF4-FFF2-40B4-BE49-F238E27FC236}">
                <a16:creationId xmlns:a16="http://schemas.microsoft.com/office/drawing/2014/main" id="{32EB0313-500E-49B1-3587-47741401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" y="4012282"/>
            <a:ext cx="646396" cy="6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07EB4A40-29AD-58B4-EA3A-CBA345462295}"/>
              </a:ext>
            </a:extLst>
          </p:cNvPr>
          <p:cNvSpPr/>
          <p:nvPr/>
        </p:nvSpPr>
        <p:spPr>
          <a:xfrm>
            <a:off x="7327366" y="4817940"/>
            <a:ext cx="1043348" cy="488457"/>
          </a:xfrm>
          <a:prstGeom prst="rightArrow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7502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2BA13-42D3-28D8-7D30-C789DC54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344D189-833E-9FD7-A670-A7819DEE35F7}"/>
              </a:ext>
            </a:extLst>
          </p:cNvPr>
          <p:cNvGrpSpPr/>
          <p:nvPr/>
        </p:nvGrpSpPr>
        <p:grpSpPr>
          <a:xfrm>
            <a:off x="5493870" y="2724662"/>
            <a:ext cx="501145" cy="501743"/>
            <a:chOff x="2445702" y="2525684"/>
            <a:chExt cx="627193" cy="664933"/>
          </a:xfrm>
        </p:grpSpPr>
        <p:sp>
          <p:nvSpPr>
            <p:cNvPr id="3" name="Conector 44">
              <a:extLst>
                <a:ext uri="{FF2B5EF4-FFF2-40B4-BE49-F238E27FC236}">
                  <a16:creationId xmlns:a16="http://schemas.microsoft.com/office/drawing/2014/main" id="{58CA06DB-5A6C-977D-B6AB-8E8C60B1A01E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EC0060CE-84EF-7A72-F682-21A9BB77ED50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B4B164E5-95BE-D2B1-5989-9B09A61D74AF}"/>
              </a:ext>
            </a:extLst>
          </p:cNvPr>
          <p:cNvSpPr/>
          <p:nvPr/>
        </p:nvSpPr>
        <p:spPr>
          <a:xfrm>
            <a:off x="0" y="0"/>
            <a:ext cx="4248150" cy="6857410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718FB25F-B92E-69D3-D222-B290895E02FC}"/>
              </a:ext>
            </a:extLst>
          </p:cNvPr>
          <p:cNvSpPr txBox="1">
            <a:spLocks/>
          </p:cNvSpPr>
          <p:nvPr/>
        </p:nvSpPr>
        <p:spPr>
          <a:xfrm>
            <a:off x="6265059" y="2744710"/>
            <a:ext cx="3260596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MX" dirty="0"/>
              <a:t>REGISTRO DE OPERACIONES</a:t>
            </a:r>
            <a:endParaRPr lang="es-PE" dirty="0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8DF86894-CEE5-1C07-8C4F-9E97E56AD195}"/>
              </a:ext>
            </a:extLst>
          </p:cNvPr>
          <p:cNvSpPr/>
          <p:nvPr/>
        </p:nvSpPr>
        <p:spPr>
          <a:xfrm rot="16200000">
            <a:off x="2715068" y="-431278"/>
            <a:ext cx="587373" cy="2478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B30BB07F-EF88-1D66-5636-E3600E72DA36}"/>
              </a:ext>
            </a:extLst>
          </p:cNvPr>
          <p:cNvSpPr/>
          <p:nvPr/>
        </p:nvSpPr>
        <p:spPr>
          <a:xfrm rot="5400000">
            <a:off x="5948" y="507684"/>
            <a:ext cx="587373" cy="6008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6FE0441-3AA6-3901-CA0C-B75C642830E1}"/>
              </a:ext>
            </a:extLst>
          </p:cNvPr>
          <p:cNvSpPr/>
          <p:nvPr/>
        </p:nvSpPr>
        <p:spPr>
          <a:xfrm>
            <a:off x="802116" y="503387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93919982-E806-C602-C4AC-B8A0164449BF}"/>
              </a:ext>
            </a:extLst>
          </p:cNvPr>
          <p:cNvSpPr/>
          <p:nvPr/>
        </p:nvSpPr>
        <p:spPr>
          <a:xfrm rot="5400000" flipH="1">
            <a:off x="759168" y="716484"/>
            <a:ext cx="587373" cy="21073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4FDEA787-2E6F-10D1-27CF-3A42292FE836}"/>
              </a:ext>
            </a:extLst>
          </p:cNvPr>
          <p:cNvSpPr/>
          <p:nvPr/>
        </p:nvSpPr>
        <p:spPr>
          <a:xfrm rot="16200000" flipH="1">
            <a:off x="3468289" y="1283972"/>
            <a:ext cx="587373" cy="9723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FD1E48C-493E-E6C5-8989-F6D251A36AF1}"/>
              </a:ext>
            </a:extLst>
          </p:cNvPr>
          <p:cNvSpPr/>
          <p:nvPr/>
        </p:nvSpPr>
        <p:spPr>
          <a:xfrm flipH="1">
            <a:off x="2472883" y="1465412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6D194065-F017-0152-A380-8124A4C3B13B}"/>
              </a:ext>
            </a:extLst>
          </p:cNvPr>
          <p:cNvSpPr txBox="1">
            <a:spLocks/>
          </p:cNvSpPr>
          <p:nvPr/>
        </p:nvSpPr>
        <p:spPr>
          <a:xfrm>
            <a:off x="689924" y="3372436"/>
            <a:ext cx="2868302" cy="611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  <a:endParaRPr lang="es-PE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29C4F87F-CD72-87B7-3109-70FA8E0593DC}"/>
              </a:ext>
            </a:extLst>
          </p:cNvPr>
          <p:cNvSpPr txBox="1">
            <a:spLocks/>
          </p:cNvSpPr>
          <p:nvPr/>
        </p:nvSpPr>
        <p:spPr>
          <a:xfrm>
            <a:off x="6265058" y="3444321"/>
            <a:ext cx="4437153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PROCESO DE GESTIÓN DE LAS SEÑALES DE ALERTA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76FBB8C-E882-FC32-4782-DEE46964250E}"/>
              </a:ext>
            </a:extLst>
          </p:cNvPr>
          <p:cNvSpPr txBox="1">
            <a:spLocks/>
          </p:cNvSpPr>
          <p:nvPr/>
        </p:nvSpPr>
        <p:spPr>
          <a:xfrm>
            <a:off x="6265058" y="4137702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1">
                <a:solidFill>
                  <a:srgbClr val="2D2D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MX" dirty="0"/>
              <a:t>EVALUACIÓN DE OPERACIONES INUSUALES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B70781-AE5D-EA1D-E0BD-18CE2FE50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b="19905"/>
          <a:stretch/>
        </p:blipFill>
        <p:spPr>
          <a:xfrm>
            <a:off x="9095479" y="83840"/>
            <a:ext cx="3097518" cy="22619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BBBD227-6860-C42F-CCB8-E894095D81DB}"/>
              </a:ext>
            </a:extLst>
          </p:cNvPr>
          <p:cNvSpPr txBox="1"/>
          <p:nvPr/>
        </p:nvSpPr>
        <p:spPr>
          <a:xfrm>
            <a:off x="5021414" y="1950245"/>
            <a:ext cx="435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 - - - - - - - - - - - - - - - - - - - - - - - - - - - - - - - - - -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EB606C1-6FAE-CF31-A8D1-C12ED097CCA0}"/>
              </a:ext>
            </a:extLst>
          </p:cNvPr>
          <p:cNvGrpSpPr/>
          <p:nvPr/>
        </p:nvGrpSpPr>
        <p:grpSpPr>
          <a:xfrm>
            <a:off x="5494009" y="4058108"/>
            <a:ext cx="501145" cy="501743"/>
            <a:chOff x="2445702" y="2525684"/>
            <a:chExt cx="627193" cy="664933"/>
          </a:xfrm>
        </p:grpSpPr>
        <p:sp>
          <p:nvSpPr>
            <p:cNvPr id="11" name="Conector 44">
              <a:extLst>
                <a:ext uri="{FF2B5EF4-FFF2-40B4-BE49-F238E27FC236}">
                  <a16:creationId xmlns:a16="http://schemas.microsoft.com/office/drawing/2014/main" id="{EF35C7F4-D606-5E15-E9B3-7F5473606ED5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2DF5440-7073-6549-81D2-4D629DDCC42E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C1B03AF-3EE8-3ECD-BCDE-A02F84DD94CF}"/>
              </a:ext>
            </a:extLst>
          </p:cNvPr>
          <p:cNvGrpSpPr/>
          <p:nvPr/>
        </p:nvGrpSpPr>
        <p:grpSpPr>
          <a:xfrm>
            <a:off x="5517399" y="3385086"/>
            <a:ext cx="501145" cy="501743"/>
            <a:chOff x="2445702" y="2525684"/>
            <a:chExt cx="627193" cy="664933"/>
          </a:xfrm>
        </p:grpSpPr>
        <p:sp>
          <p:nvSpPr>
            <p:cNvPr id="14" name="Conector 44">
              <a:extLst>
                <a:ext uri="{FF2B5EF4-FFF2-40B4-BE49-F238E27FC236}">
                  <a16:creationId xmlns:a16="http://schemas.microsoft.com/office/drawing/2014/main" id="{F7E4990E-BA52-5169-924B-814A2E95264B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DE123261-3706-5048-8B00-FE084FE89A92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30638B-500A-001A-DE36-F4250F8C3CF1}"/>
              </a:ext>
            </a:extLst>
          </p:cNvPr>
          <p:cNvSpPr txBox="1"/>
          <p:nvPr/>
        </p:nvSpPr>
        <p:spPr>
          <a:xfrm>
            <a:off x="5607437" y="2806260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74959AD-3FC7-84D1-99B8-61477F285155}"/>
              </a:ext>
            </a:extLst>
          </p:cNvPr>
          <p:cNvSpPr txBox="1"/>
          <p:nvPr/>
        </p:nvSpPr>
        <p:spPr>
          <a:xfrm>
            <a:off x="5633340" y="3452404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15F4E07-3A69-021A-62DF-D1D2697647E5}"/>
              </a:ext>
            </a:extLst>
          </p:cNvPr>
          <p:cNvGrpSpPr/>
          <p:nvPr/>
        </p:nvGrpSpPr>
        <p:grpSpPr>
          <a:xfrm>
            <a:off x="5491491" y="4716629"/>
            <a:ext cx="501145" cy="501743"/>
            <a:chOff x="2445702" y="2525684"/>
            <a:chExt cx="627193" cy="664933"/>
          </a:xfrm>
        </p:grpSpPr>
        <p:sp>
          <p:nvSpPr>
            <p:cNvPr id="35" name="Conector 44">
              <a:extLst>
                <a:ext uri="{FF2B5EF4-FFF2-40B4-BE49-F238E27FC236}">
                  <a16:creationId xmlns:a16="http://schemas.microsoft.com/office/drawing/2014/main" id="{8D326D06-791A-05CE-9CBB-94D469AC93F0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EC898759-2D59-855B-0CDE-6182DFD7BC02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E627DAA-D089-9C9D-03FA-30DF116DCFEA}"/>
              </a:ext>
            </a:extLst>
          </p:cNvPr>
          <p:cNvSpPr txBox="1"/>
          <p:nvPr/>
        </p:nvSpPr>
        <p:spPr>
          <a:xfrm>
            <a:off x="5607435" y="4113590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/>
            </a:lvl1pPr>
          </a:lstStyle>
          <a:p>
            <a:r>
              <a:rPr lang="es-PE" dirty="0"/>
              <a:t>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96CAB5F-B726-EECE-0234-71F9B1085418}"/>
              </a:ext>
            </a:extLst>
          </p:cNvPr>
          <p:cNvSpPr txBox="1"/>
          <p:nvPr/>
        </p:nvSpPr>
        <p:spPr>
          <a:xfrm>
            <a:off x="5608738" y="4794629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E1DC33A-76DC-B9BD-DA70-E22764ED4037}"/>
              </a:ext>
            </a:extLst>
          </p:cNvPr>
          <p:cNvSpPr txBox="1">
            <a:spLocks/>
          </p:cNvSpPr>
          <p:nvPr/>
        </p:nvSpPr>
        <p:spPr>
          <a:xfrm>
            <a:off x="6265058" y="4740343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CASOS PRACTICOS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8103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468A-BA4B-0EB3-BBAF-66B0FE9A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9877616B-3392-5C40-A089-E543EB3E3D2C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  <a:p>
            <a:pPr algn="ctr"/>
            <a:endParaRPr lang="es-PE" dirty="0"/>
          </a:p>
          <a:p>
            <a:pPr algn="ctr"/>
            <a:endParaRPr lang="es-PE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32F8593F-B012-E175-B29C-1C244AE8A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C65D0019-5B3C-892C-482D-5AF029776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4552" y="78243"/>
            <a:ext cx="566753" cy="566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F67504-262B-53FE-D2DE-2E89F7BA67E8}"/>
              </a:ext>
            </a:extLst>
          </p:cNvPr>
          <p:cNvSpPr txBox="1"/>
          <p:nvPr/>
        </p:nvSpPr>
        <p:spPr>
          <a:xfrm>
            <a:off x="541575" y="361618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OPERACIONES INUSUALES:</a:t>
            </a:r>
          </a:p>
        </p:txBody>
      </p:sp>
      <p:pic>
        <p:nvPicPr>
          <p:cNvPr id="2050" name="Picture 2" descr="Personas-hombre, Persona 3d Con Una Lupa Concepto Búsqueda ...">
            <a:extLst>
              <a:ext uri="{FF2B5EF4-FFF2-40B4-BE49-F238E27FC236}">
                <a16:creationId xmlns:a16="http://schemas.microsoft.com/office/drawing/2014/main" id="{4E69D1D7-C848-7AC8-C37A-468F0974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1584961"/>
            <a:ext cx="1902356" cy="18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02A5940-1D18-1B20-C889-0DDCEE6F0AC3}"/>
              </a:ext>
            </a:extLst>
          </p:cNvPr>
          <p:cNvSpPr txBox="1"/>
          <p:nvPr/>
        </p:nvSpPr>
        <p:spPr>
          <a:xfrm>
            <a:off x="1923000" y="901641"/>
            <a:ext cx="6503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1. ¿Se identificó una situación de comportamiento atípica?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Podrá verificar la lista de señales de alertas que se encuentran en la política y procedimiento POCP-001-24.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0BDBDA-D543-E508-54CB-315D0D4F8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785" y="865051"/>
            <a:ext cx="3169257" cy="261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brir llave 18">
            <a:extLst>
              <a:ext uri="{FF2B5EF4-FFF2-40B4-BE49-F238E27FC236}">
                <a16:creationId xmlns:a16="http://schemas.microsoft.com/office/drawing/2014/main" id="{6003022C-5ADD-0847-D7A6-804410699EAA}"/>
              </a:ext>
            </a:extLst>
          </p:cNvPr>
          <p:cNvSpPr/>
          <p:nvPr/>
        </p:nvSpPr>
        <p:spPr>
          <a:xfrm rot="5400000">
            <a:off x="5274170" y="1116818"/>
            <a:ext cx="692331" cy="2813735"/>
          </a:xfrm>
          <a:prstGeom prst="leftBrace">
            <a:avLst>
              <a:gd name="adj1" fmla="val 93118"/>
              <a:gd name="adj2" fmla="val 48394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" name="Rectángulo redondeado 18">
            <a:extLst>
              <a:ext uri="{FF2B5EF4-FFF2-40B4-BE49-F238E27FC236}">
                <a16:creationId xmlns:a16="http://schemas.microsoft.com/office/drawing/2014/main" id="{924F6E6D-934E-20D3-9CF7-21431EDD8185}"/>
              </a:ext>
            </a:extLst>
          </p:cNvPr>
          <p:cNvSpPr/>
          <p:nvPr/>
        </p:nvSpPr>
        <p:spPr>
          <a:xfrm>
            <a:off x="3634523" y="2906595"/>
            <a:ext cx="1316246" cy="387320"/>
          </a:xfrm>
          <a:prstGeom prst="roundRect">
            <a:avLst/>
          </a:prstGeom>
          <a:solidFill>
            <a:srgbClr val="00AA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Por Comportamiento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Rectángulo redondeado 18">
            <a:extLst>
              <a:ext uri="{FF2B5EF4-FFF2-40B4-BE49-F238E27FC236}">
                <a16:creationId xmlns:a16="http://schemas.microsoft.com/office/drawing/2014/main" id="{8B88A2A5-F6C5-01B2-5211-959C145B4110}"/>
              </a:ext>
            </a:extLst>
          </p:cNvPr>
          <p:cNvSpPr/>
          <p:nvPr/>
        </p:nvSpPr>
        <p:spPr>
          <a:xfrm>
            <a:off x="6245159" y="2906595"/>
            <a:ext cx="1316246" cy="387320"/>
          </a:xfrm>
          <a:prstGeom prst="roundRect">
            <a:avLst/>
          </a:prstGeom>
          <a:solidFill>
            <a:srgbClr val="00AA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Por tipo de acto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84DBFE-0A95-911A-B9B7-BF1D95B0E1FC}"/>
              </a:ext>
            </a:extLst>
          </p:cNvPr>
          <p:cNvSpPr txBox="1"/>
          <p:nvPr/>
        </p:nvSpPr>
        <p:spPr>
          <a:xfrm>
            <a:off x="120293" y="3916373"/>
            <a:ext cx="4830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 startAt="2"/>
            </a:pPr>
            <a:r>
              <a:rPr lang="es-E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Verificación de señal de alerta.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Verifica la recurrencia de los actos (</a:t>
            </a:r>
            <a:r>
              <a:rPr lang="es-ES" sz="1600" b="1" u="sng" dirty="0">
                <a:latin typeface="Arial Narrow" panose="020B0606020202030204" pitchFamily="34" charset="0"/>
              </a:rPr>
              <a:t>12 últimos meses).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El OC advierte que el acto notarial no guarda relación con el perfil del cliente (Anexo 5) o sale de los parámetros de la normalidad.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Clientes presenta otras señales de alerta a nivel nacional.(&lt;= a 3 S.A)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Se encuentra en listas para la prevención de LAFT.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09856F-325B-3BBE-CB6D-6DE19F0A0FAE}"/>
              </a:ext>
            </a:extLst>
          </p:cNvPr>
          <p:cNvSpPr txBox="1"/>
          <p:nvPr/>
        </p:nvSpPr>
        <p:spPr>
          <a:xfrm>
            <a:off x="6691958" y="4112105"/>
            <a:ext cx="5500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3.  Decisión del Oficial de Cumplimiento.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Luego de revisar la información disponible, ¿la operación inusual </a:t>
            </a:r>
            <a:r>
              <a:rPr lang="es-ES" b="1" u="sng" dirty="0"/>
              <a:t>ha podido ser justificada adecuadamente</a:t>
            </a:r>
            <a:r>
              <a:rPr lang="es-ES" dirty="0"/>
              <a:t>?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12AABC9-518E-00F0-4C92-3A3FCD70B606}"/>
              </a:ext>
            </a:extLst>
          </p:cNvPr>
          <p:cNvSpPr/>
          <p:nvPr/>
        </p:nvSpPr>
        <p:spPr>
          <a:xfrm>
            <a:off x="8758668" y="5526914"/>
            <a:ext cx="1848703" cy="6292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INUSUAL</a:t>
            </a:r>
          </a:p>
        </p:txBody>
      </p:sp>
      <p:sp>
        <p:nvSpPr>
          <p:cNvPr id="3" name="Botón de acción: ir hacia delante o siguiente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D8D6AD2-AB78-E520-880E-455E9416BF9E}"/>
              </a:ext>
            </a:extLst>
          </p:cNvPr>
          <p:cNvSpPr/>
          <p:nvPr/>
        </p:nvSpPr>
        <p:spPr>
          <a:xfrm>
            <a:off x="1738175" y="4540170"/>
            <a:ext cx="184825" cy="17757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Botón de acción: ir hacia delante o siguiente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25B41EA-4830-707F-761F-273909357576}"/>
              </a:ext>
            </a:extLst>
          </p:cNvPr>
          <p:cNvSpPr/>
          <p:nvPr/>
        </p:nvSpPr>
        <p:spPr>
          <a:xfrm>
            <a:off x="2536172" y="5764016"/>
            <a:ext cx="184825" cy="17757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DD7054B0-2F17-103B-DD89-B616F8A6916B}"/>
              </a:ext>
            </a:extLst>
          </p:cNvPr>
          <p:cNvSpPr/>
          <p:nvPr/>
        </p:nvSpPr>
        <p:spPr>
          <a:xfrm rot="10800000">
            <a:off x="4972324" y="4394177"/>
            <a:ext cx="202568" cy="1432185"/>
          </a:xfrm>
          <a:prstGeom prst="leftBrace">
            <a:avLst>
              <a:gd name="adj1" fmla="val 93118"/>
              <a:gd name="adj2" fmla="val 48394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56CB03-4577-ADAB-6447-5244D4C1B9F5}"/>
              </a:ext>
            </a:extLst>
          </p:cNvPr>
          <p:cNvSpPr txBox="1"/>
          <p:nvPr/>
        </p:nvSpPr>
        <p:spPr>
          <a:xfrm>
            <a:off x="5093100" y="4751562"/>
            <a:ext cx="130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88800"/>
                </a:solidFill>
              </a:rPr>
              <a:t> con 2 criterios</a:t>
            </a:r>
            <a:endParaRPr lang="es-PE" b="1" dirty="0">
              <a:solidFill>
                <a:srgbClr val="C88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7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8328-472E-C4C8-8B30-600528AA8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A5A95718-2A37-48EF-66E4-F4B43AE85775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2B171631-C81F-41CA-C786-876899A53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68E81C9B-90D2-C6F9-DA24-CA9211E58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4552" y="78243"/>
            <a:ext cx="566753" cy="5667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D5A8A6D-B5AB-53C9-63B2-62BDAAF94D30}"/>
              </a:ext>
            </a:extLst>
          </p:cNvPr>
          <p:cNvSpPr txBox="1"/>
          <p:nvPr/>
        </p:nvSpPr>
        <p:spPr>
          <a:xfrm>
            <a:off x="732006" y="2031995"/>
            <a:ext cx="5162956" cy="2744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Incluir </a:t>
            </a:r>
            <a:r>
              <a:rPr lang="es-ES" sz="1800" dirty="0">
                <a:solidFill>
                  <a:srgbClr val="1F497D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comentario (motivo) </a:t>
            </a:r>
            <a:r>
              <a:rPr lang="es-ES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que explique las razones por cuales se ha considerado como Operación Inusual, el cual debe contener: </a:t>
            </a:r>
          </a:p>
          <a:p>
            <a:pPr lvl="0" algn="just">
              <a:lnSpc>
                <a:spcPct val="107000"/>
              </a:lnSpc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 Narrow" panose="020B0606020202030204" pitchFamily="34" charset="0"/>
              <a:buChar char="-"/>
            </a:pPr>
            <a:r>
              <a:rPr lang="es-ES" sz="1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Hechos cronológicos y de manera precisa y concreta </a:t>
            </a:r>
            <a:endParaRPr lang="es-ES" sz="1800" dirty="0">
              <a:effectLst/>
              <a:latin typeface="Calibri" panose="020F0502020204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 Narrow" panose="020B0606020202030204" pitchFamily="34" charset="0"/>
              <a:buChar char="-"/>
            </a:pPr>
            <a:r>
              <a:rPr lang="es-ES" sz="1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Características por las cuales se determinó el acto como Operación Inusual, si le brindo alguna justificación verbal, si existe algún vínculo entre las partes etc.</a:t>
            </a:r>
            <a:endParaRPr lang="es-ES" sz="1800" dirty="0">
              <a:effectLst/>
              <a:latin typeface="Calibri" panose="020F0502020204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6AA7490-4221-CC4B-A978-FFC001B82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5447" y="1576316"/>
            <a:ext cx="4924299" cy="36068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B0CCDE1-6F39-9835-27CB-687C7F7F57CD}"/>
              </a:ext>
            </a:extLst>
          </p:cNvPr>
          <p:cNvSpPr txBox="1"/>
          <p:nvPr/>
        </p:nvSpPr>
        <p:spPr>
          <a:xfrm>
            <a:off x="541575" y="361618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OPERACIONES INUSUALES:</a:t>
            </a:r>
          </a:p>
        </p:txBody>
      </p:sp>
    </p:spTree>
    <p:extLst>
      <p:ext uri="{BB962C8B-B14F-4D97-AF65-F5344CB8AC3E}">
        <p14:creationId xmlns:p14="http://schemas.microsoft.com/office/powerpoint/2010/main" val="62184361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11FEF-7A06-0D56-AB08-7A88D969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CB1273FB-E538-75D5-64B8-CEE52D3838D7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  <a:p>
            <a:pPr algn="ctr"/>
            <a:endParaRPr lang="es-PE" dirty="0"/>
          </a:p>
          <a:p>
            <a:pPr algn="ctr"/>
            <a:endParaRPr lang="es-PE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3098051F-FC28-CEC8-A559-CD5A1ECBA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DDD4E28F-B443-F12D-8440-ED110735C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4552" y="78243"/>
            <a:ext cx="566753" cy="566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262469-9674-70B0-078D-8F67EF113EFC}"/>
              </a:ext>
            </a:extLst>
          </p:cNvPr>
          <p:cNvSpPr txBox="1"/>
          <p:nvPr/>
        </p:nvSpPr>
        <p:spPr>
          <a:xfrm>
            <a:off x="541575" y="361618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INFORME DE RIESGO</a:t>
            </a:r>
          </a:p>
        </p:txBody>
      </p:sp>
      <p:pic>
        <p:nvPicPr>
          <p:cNvPr id="2050" name="Picture 2" descr="Personas-hombre, Persona 3d Con Una Lupa Concepto Búsqueda ...">
            <a:extLst>
              <a:ext uri="{FF2B5EF4-FFF2-40B4-BE49-F238E27FC236}">
                <a16:creationId xmlns:a16="http://schemas.microsoft.com/office/drawing/2014/main" id="{376DB289-9682-FF2F-E1CC-738431FE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1584961"/>
            <a:ext cx="1902356" cy="18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20BA5C-D74D-D198-A1F6-172AF17A06E3}"/>
              </a:ext>
            </a:extLst>
          </p:cNvPr>
          <p:cNvSpPr txBox="1"/>
          <p:nvPr/>
        </p:nvSpPr>
        <p:spPr>
          <a:xfrm>
            <a:off x="1923000" y="901641"/>
            <a:ext cx="6503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1. ¿Se identificó una situación de comportamiento atípica?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Podrá verificar la lista de señales de alertas que se encuentran en la política y procedimiento POCP-001-24.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>
              <a:latin typeface="Arial Narrow" panose="020B0606020202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88F0C0C-EB1F-1935-7984-5F59F731F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785" y="854165"/>
            <a:ext cx="3169257" cy="2616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brir llave 18">
            <a:extLst>
              <a:ext uri="{FF2B5EF4-FFF2-40B4-BE49-F238E27FC236}">
                <a16:creationId xmlns:a16="http://schemas.microsoft.com/office/drawing/2014/main" id="{DB9B1433-D101-B6A7-8204-1AC138B31FEC}"/>
              </a:ext>
            </a:extLst>
          </p:cNvPr>
          <p:cNvSpPr/>
          <p:nvPr/>
        </p:nvSpPr>
        <p:spPr>
          <a:xfrm rot="5400000">
            <a:off x="5274170" y="1116818"/>
            <a:ext cx="692331" cy="2813735"/>
          </a:xfrm>
          <a:prstGeom prst="leftBrace">
            <a:avLst>
              <a:gd name="adj1" fmla="val 93118"/>
              <a:gd name="adj2" fmla="val 48394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" name="Rectángulo redondeado 18">
            <a:extLst>
              <a:ext uri="{FF2B5EF4-FFF2-40B4-BE49-F238E27FC236}">
                <a16:creationId xmlns:a16="http://schemas.microsoft.com/office/drawing/2014/main" id="{412C7CF9-63D4-D246-5986-C3F8BD69B15D}"/>
              </a:ext>
            </a:extLst>
          </p:cNvPr>
          <p:cNvSpPr/>
          <p:nvPr/>
        </p:nvSpPr>
        <p:spPr>
          <a:xfrm>
            <a:off x="3634523" y="2906595"/>
            <a:ext cx="1316246" cy="387320"/>
          </a:xfrm>
          <a:prstGeom prst="roundRect">
            <a:avLst/>
          </a:prstGeom>
          <a:solidFill>
            <a:srgbClr val="00AA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Por Comportamiento</a:t>
            </a:r>
            <a:endParaRPr kumimoji="0" lang="es-E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Rectángulo redondeado 18">
            <a:extLst>
              <a:ext uri="{FF2B5EF4-FFF2-40B4-BE49-F238E27FC236}">
                <a16:creationId xmlns:a16="http://schemas.microsoft.com/office/drawing/2014/main" id="{5DF669D5-F802-0229-774E-20FD95A0FE98}"/>
              </a:ext>
            </a:extLst>
          </p:cNvPr>
          <p:cNvSpPr/>
          <p:nvPr/>
        </p:nvSpPr>
        <p:spPr>
          <a:xfrm>
            <a:off x="6245159" y="2906595"/>
            <a:ext cx="1316246" cy="387320"/>
          </a:xfrm>
          <a:prstGeom prst="roundRect">
            <a:avLst/>
          </a:prstGeom>
          <a:solidFill>
            <a:srgbClr val="00AA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Por tipo de acto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93A7BD-8B93-66B2-317F-87A8694353BF}"/>
              </a:ext>
            </a:extLst>
          </p:cNvPr>
          <p:cNvSpPr txBox="1"/>
          <p:nvPr/>
        </p:nvSpPr>
        <p:spPr>
          <a:xfrm>
            <a:off x="6096000" y="3717415"/>
            <a:ext cx="5500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3.  Decisión del Oficial de Cumplimiento.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Luego de revisar la información disponible, ¿la operación inusual </a:t>
            </a:r>
            <a:r>
              <a:rPr lang="es-ES" b="1" u="sng" dirty="0"/>
              <a:t>ha podido ser justificada adecuadamente</a:t>
            </a:r>
            <a:r>
              <a:rPr lang="es-ES" dirty="0"/>
              <a:t>?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90E6BC3-B323-B476-9F99-16F86C2FA379}"/>
              </a:ext>
            </a:extLst>
          </p:cNvPr>
          <p:cNvSpPr/>
          <p:nvPr/>
        </p:nvSpPr>
        <p:spPr>
          <a:xfrm>
            <a:off x="8162710" y="5221012"/>
            <a:ext cx="1848703" cy="6292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INFORME DE RIESGO</a:t>
            </a:r>
          </a:p>
        </p:txBody>
      </p:sp>
      <p:sp>
        <p:nvSpPr>
          <p:cNvPr id="3" name="Botón de acción: ir hacia delante o siguiente 2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37D9C18E-44C7-437C-3DA2-19CE0B413593}"/>
              </a:ext>
            </a:extLst>
          </p:cNvPr>
          <p:cNvSpPr/>
          <p:nvPr/>
        </p:nvSpPr>
        <p:spPr>
          <a:xfrm>
            <a:off x="1566153" y="4581727"/>
            <a:ext cx="184825" cy="17757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Botón de acción: ir hacia delante o siguient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32045F0-F19C-1914-6C38-70D4003CED8C}"/>
              </a:ext>
            </a:extLst>
          </p:cNvPr>
          <p:cNvSpPr/>
          <p:nvPr/>
        </p:nvSpPr>
        <p:spPr>
          <a:xfrm>
            <a:off x="2441734" y="5822327"/>
            <a:ext cx="184825" cy="17757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738B9-CFC9-48D9-6F2A-E06EF08B62FF}"/>
              </a:ext>
            </a:extLst>
          </p:cNvPr>
          <p:cNvSpPr txBox="1"/>
          <p:nvPr/>
        </p:nvSpPr>
        <p:spPr>
          <a:xfrm>
            <a:off x="0" y="3958596"/>
            <a:ext cx="4830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 startAt="2"/>
            </a:pPr>
            <a:r>
              <a:rPr lang="es-ES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Verificación de señal de alerta.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Verifica la recurrencia de los actos (</a:t>
            </a:r>
            <a:r>
              <a:rPr lang="es-ES" sz="1600" b="1" u="sng" dirty="0">
                <a:latin typeface="Arial Narrow" panose="020B0606020202030204" pitchFamily="34" charset="0"/>
              </a:rPr>
              <a:t>12 últimos meses).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El OC advierte que el acto notarial no guarda relación con el perfil del cliente (Anexo 5) o sale de los parámetros de la normalidad.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Clientes presenta otras señales de alerta a nivel nacional.(&lt;= a 3 S.A)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anose="020B0606020202030204" pitchFamily="34" charset="0"/>
              </a:rPr>
              <a:t>Se encuentra en listas para la prevención de LAFT.</a:t>
            </a:r>
          </a:p>
        </p:txBody>
      </p:sp>
    </p:spTree>
    <p:extLst>
      <p:ext uri="{BB962C8B-B14F-4D97-AF65-F5344CB8AC3E}">
        <p14:creationId xmlns:p14="http://schemas.microsoft.com/office/powerpoint/2010/main" val="241757145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E87C0-46F1-D369-B6F3-1007D04C7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48E30617-525E-1144-0B6D-BAD9E031245C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84DF2713-C8CB-E1D2-9AAB-F2C32B6B4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011B6534-CD98-A9E7-3B80-FE48A6596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4552" y="78243"/>
            <a:ext cx="566753" cy="5667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1B1FA4B-0C8A-6486-23AC-4AF23B890AED}"/>
              </a:ext>
            </a:extLst>
          </p:cNvPr>
          <p:cNvSpPr txBox="1"/>
          <p:nvPr/>
        </p:nvSpPr>
        <p:spPr>
          <a:xfrm>
            <a:off x="541575" y="2528342"/>
            <a:ext cx="5162956" cy="304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Incluir </a:t>
            </a:r>
            <a:r>
              <a:rPr lang="es-ES" sz="1800" dirty="0">
                <a:solidFill>
                  <a:srgbClr val="1F497D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comentario (motivo)</a:t>
            </a:r>
            <a:r>
              <a:rPr lang="es-ES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, que explique las razones por cuales se ha considerado como Informe de Riesgo, el cual debe contener: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6545" algn="just">
              <a:lnSpc>
                <a:spcPct val="107000"/>
              </a:lnSpc>
            </a:pPr>
            <a:r>
              <a:rPr lang="es-ES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Arial Narrow" panose="020B0606020202030204" pitchFamily="34" charset="0"/>
              <a:buChar char="-"/>
            </a:pPr>
            <a:r>
              <a:rPr lang="es-E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Hechos cronológicos y de manera precisa y concreta </a:t>
            </a:r>
            <a:endParaRPr lang="es-ES" i="1" dirty="0">
              <a:effectLst/>
              <a:latin typeface="Calibri" panose="020F0502020204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 Narrow" panose="020B0606020202030204" pitchFamily="34" charset="0"/>
              <a:buChar char="-"/>
            </a:pPr>
            <a:r>
              <a:rPr lang="es-ES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Características por las cuales se determinó el acto como Informe de Riesgo, si le brindo alguna justificación verbal, si existe algún vínculo entre las partes etc.</a:t>
            </a:r>
            <a:endParaRPr lang="es-ES" i="1" dirty="0">
              <a:effectLst/>
              <a:latin typeface="Calibri" panose="020F0502020204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0BDF236-091A-45AB-B669-BFAC19022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51" y="2391175"/>
            <a:ext cx="4924299" cy="36068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7AA246D-FF47-24E9-8BBC-DC1A514BAF57}"/>
              </a:ext>
            </a:extLst>
          </p:cNvPr>
          <p:cNvSpPr txBox="1"/>
          <p:nvPr/>
        </p:nvSpPr>
        <p:spPr>
          <a:xfrm>
            <a:off x="541575" y="361618"/>
            <a:ext cx="9499070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CALIFICACIÓN Y REGISTRO DE INFORME DE RIESGO:</a:t>
            </a:r>
          </a:p>
          <a:p>
            <a:endParaRPr lang="es-MX" sz="24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Lueg</a:t>
            </a:r>
            <a:r>
              <a:rPr lang="es-PE" sz="1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 de la revisión, s</a:t>
            </a:r>
            <a:r>
              <a:rPr lang="es-PE" sz="18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 tiene indicios de posibles operaciones vinculadas con el delito de LA o del FT identificados en el ejercicio de la función notarial, en virtud del cual el OCP LA/FT debe generar un reporte de Operaciones Sospechosas, que comunica de forma inmediata a la UIF-Perú. </a:t>
            </a:r>
            <a:endParaRPr lang="es-MX" sz="24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682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1A4B8-8116-1FE4-81B5-CEA3D158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D30A029-7617-7E30-67B1-38AA78BC25A2}"/>
              </a:ext>
            </a:extLst>
          </p:cNvPr>
          <p:cNvGrpSpPr/>
          <p:nvPr/>
        </p:nvGrpSpPr>
        <p:grpSpPr>
          <a:xfrm>
            <a:off x="5493870" y="2724662"/>
            <a:ext cx="501145" cy="501743"/>
            <a:chOff x="2445702" y="2525684"/>
            <a:chExt cx="627193" cy="664933"/>
          </a:xfrm>
        </p:grpSpPr>
        <p:sp>
          <p:nvSpPr>
            <p:cNvPr id="3" name="Conector 44">
              <a:extLst>
                <a:ext uri="{FF2B5EF4-FFF2-40B4-BE49-F238E27FC236}">
                  <a16:creationId xmlns:a16="http://schemas.microsoft.com/office/drawing/2014/main" id="{891A9357-FB5A-EC98-8893-D977DDE0E0BE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8A471FF-D839-EEE4-C7FE-10479BA6CEED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F7175BB8-5D5B-C9A5-0AD4-B31EC150A83E}"/>
              </a:ext>
            </a:extLst>
          </p:cNvPr>
          <p:cNvSpPr/>
          <p:nvPr/>
        </p:nvSpPr>
        <p:spPr>
          <a:xfrm>
            <a:off x="0" y="0"/>
            <a:ext cx="4248150" cy="6857410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157E7A23-3F15-98BB-A064-B3755C111AB8}"/>
              </a:ext>
            </a:extLst>
          </p:cNvPr>
          <p:cNvSpPr txBox="1">
            <a:spLocks/>
          </p:cNvSpPr>
          <p:nvPr/>
        </p:nvSpPr>
        <p:spPr>
          <a:xfrm>
            <a:off x="6265059" y="2744710"/>
            <a:ext cx="3260596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MX" dirty="0"/>
              <a:t>REGISTRO DE OPERACIONES</a:t>
            </a:r>
            <a:endParaRPr lang="es-PE" dirty="0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E094346F-C3AE-0BCE-B3FA-18AC9A055606}"/>
              </a:ext>
            </a:extLst>
          </p:cNvPr>
          <p:cNvSpPr/>
          <p:nvPr/>
        </p:nvSpPr>
        <p:spPr>
          <a:xfrm rot="16200000">
            <a:off x="2715068" y="-431278"/>
            <a:ext cx="587373" cy="2478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DA100984-DE2F-8535-A06D-58010196BAF3}"/>
              </a:ext>
            </a:extLst>
          </p:cNvPr>
          <p:cNvSpPr/>
          <p:nvPr/>
        </p:nvSpPr>
        <p:spPr>
          <a:xfrm rot="5400000">
            <a:off x="5948" y="507684"/>
            <a:ext cx="587373" cy="6008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A680458-9329-2A60-2C90-B79CBD847162}"/>
              </a:ext>
            </a:extLst>
          </p:cNvPr>
          <p:cNvSpPr/>
          <p:nvPr/>
        </p:nvSpPr>
        <p:spPr>
          <a:xfrm>
            <a:off x="802116" y="503387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5690ABAE-ABF4-C298-81F0-F041D66C1AEE}"/>
              </a:ext>
            </a:extLst>
          </p:cNvPr>
          <p:cNvSpPr/>
          <p:nvPr/>
        </p:nvSpPr>
        <p:spPr>
          <a:xfrm rot="5400000" flipH="1">
            <a:off x="759168" y="716484"/>
            <a:ext cx="587373" cy="21073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8EBBDA51-7FE5-D5B1-32AD-0FA4E572A4B1}"/>
              </a:ext>
            </a:extLst>
          </p:cNvPr>
          <p:cNvSpPr/>
          <p:nvPr/>
        </p:nvSpPr>
        <p:spPr>
          <a:xfrm rot="16200000" flipH="1">
            <a:off x="3468289" y="1283972"/>
            <a:ext cx="587373" cy="9723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84F5B54-EC09-8FE8-F0EA-08DB2FEC75BC}"/>
              </a:ext>
            </a:extLst>
          </p:cNvPr>
          <p:cNvSpPr/>
          <p:nvPr/>
        </p:nvSpPr>
        <p:spPr>
          <a:xfrm flipH="1">
            <a:off x="2472883" y="1465412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D6E76F6D-CD2A-6478-EF78-466A70797F79}"/>
              </a:ext>
            </a:extLst>
          </p:cNvPr>
          <p:cNvSpPr txBox="1">
            <a:spLocks/>
          </p:cNvSpPr>
          <p:nvPr/>
        </p:nvSpPr>
        <p:spPr>
          <a:xfrm>
            <a:off x="689924" y="3372436"/>
            <a:ext cx="2868302" cy="611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  <a:endParaRPr lang="es-PE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4964C773-25F6-679A-A824-82DD0C03E0FA}"/>
              </a:ext>
            </a:extLst>
          </p:cNvPr>
          <p:cNvSpPr txBox="1">
            <a:spLocks/>
          </p:cNvSpPr>
          <p:nvPr/>
        </p:nvSpPr>
        <p:spPr>
          <a:xfrm>
            <a:off x="6265058" y="3444321"/>
            <a:ext cx="4437153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PROCESO DE GESTIÓN DE LAS SEÑALES DE ALERTA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5D8A44-994C-D0A1-EB36-7ACA8D9F6C23}"/>
              </a:ext>
            </a:extLst>
          </p:cNvPr>
          <p:cNvSpPr txBox="1">
            <a:spLocks/>
          </p:cNvSpPr>
          <p:nvPr/>
        </p:nvSpPr>
        <p:spPr>
          <a:xfrm>
            <a:off x="6265058" y="4137702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MX" dirty="0"/>
              <a:t>EVALUACIÓN DE OPERACIONES INUSUALES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EAE66E-02DD-B525-374A-C8A047376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b="19905"/>
          <a:stretch/>
        </p:blipFill>
        <p:spPr>
          <a:xfrm>
            <a:off x="9095479" y="83840"/>
            <a:ext cx="3097518" cy="22619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0589B3-386A-2BDE-D8F9-C528E2881F8C}"/>
              </a:ext>
            </a:extLst>
          </p:cNvPr>
          <p:cNvSpPr txBox="1"/>
          <p:nvPr/>
        </p:nvSpPr>
        <p:spPr>
          <a:xfrm>
            <a:off x="5021414" y="1950245"/>
            <a:ext cx="435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 - - - - - - - - - - - - - - - - - - - - - - - - - - - - - - - - - -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1B5EB4E-236E-0FD5-F18F-282AA32F2F05}"/>
              </a:ext>
            </a:extLst>
          </p:cNvPr>
          <p:cNvGrpSpPr/>
          <p:nvPr/>
        </p:nvGrpSpPr>
        <p:grpSpPr>
          <a:xfrm>
            <a:off x="5517396" y="4660749"/>
            <a:ext cx="501145" cy="501743"/>
            <a:chOff x="2445702" y="2525684"/>
            <a:chExt cx="627193" cy="664933"/>
          </a:xfrm>
        </p:grpSpPr>
        <p:sp>
          <p:nvSpPr>
            <p:cNvPr id="11" name="Conector 44">
              <a:extLst>
                <a:ext uri="{FF2B5EF4-FFF2-40B4-BE49-F238E27FC236}">
                  <a16:creationId xmlns:a16="http://schemas.microsoft.com/office/drawing/2014/main" id="{CF5BD450-6130-DF0E-293C-3AE36F9995AA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8E727F1-11CD-4AD4-D171-CFE896326937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44A3C1E-81A4-4B46-6E18-907F53F5B791}"/>
              </a:ext>
            </a:extLst>
          </p:cNvPr>
          <p:cNvGrpSpPr/>
          <p:nvPr/>
        </p:nvGrpSpPr>
        <p:grpSpPr>
          <a:xfrm>
            <a:off x="5517399" y="3385086"/>
            <a:ext cx="501145" cy="501743"/>
            <a:chOff x="2445702" y="2525684"/>
            <a:chExt cx="627193" cy="664933"/>
          </a:xfrm>
        </p:grpSpPr>
        <p:sp>
          <p:nvSpPr>
            <p:cNvPr id="14" name="Conector 44">
              <a:extLst>
                <a:ext uri="{FF2B5EF4-FFF2-40B4-BE49-F238E27FC236}">
                  <a16:creationId xmlns:a16="http://schemas.microsoft.com/office/drawing/2014/main" id="{B0B19863-16CE-71AF-13C4-11F77E2CF900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93DC2C6-D76A-03A0-D96A-3EC4F2CE07DB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FA2B85D-17F4-F338-7F44-086784E5B3A0}"/>
              </a:ext>
            </a:extLst>
          </p:cNvPr>
          <p:cNvSpPr txBox="1"/>
          <p:nvPr/>
        </p:nvSpPr>
        <p:spPr>
          <a:xfrm>
            <a:off x="5607437" y="2806260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AD9B395-B789-5F72-E97E-4315239604C0}"/>
              </a:ext>
            </a:extLst>
          </p:cNvPr>
          <p:cNvSpPr txBox="1"/>
          <p:nvPr/>
        </p:nvSpPr>
        <p:spPr>
          <a:xfrm>
            <a:off x="5633340" y="3452404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2ABD4C0-893F-8055-07DA-9ADB3FA3587E}"/>
              </a:ext>
            </a:extLst>
          </p:cNvPr>
          <p:cNvGrpSpPr/>
          <p:nvPr/>
        </p:nvGrpSpPr>
        <p:grpSpPr>
          <a:xfrm>
            <a:off x="5491491" y="4025657"/>
            <a:ext cx="501145" cy="501743"/>
            <a:chOff x="2445702" y="2525684"/>
            <a:chExt cx="627193" cy="664933"/>
          </a:xfrm>
        </p:grpSpPr>
        <p:sp>
          <p:nvSpPr>
            <p:cNvPr id="35" name="Conector 44">
              <a:extLst>
                <a:ext uri="{FF2B5EF4-FFF2-40B4-BE49-F238E27FC236}">
                  <a16:creationId xmlns:a16="http://schemas.microsoft.com/office/drawing/2014/main" id="{A5FF2249-42CB-0C4A-696F-85401071C863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D3846E7-A846-7CBB-23B3-296C0947AF4C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3F0335D-34EB-4054-667A-194CC66A0495}"/>
              </a:ext>
            </a:extLst>
          </p:cNvPr>
          <p:cNvSpPr txBox="1"/>
          <p:nvPr/>
        </p:nvSpPr>
        <p:spPr>
          <a:xfrm>
            <a:off x="5607435" y="4113590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/>
            </a:lvl1pPr>
          </a:lstStyle>
          <a:p>
            <a:r>
              <a:rPr lang="es-PE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93E0E08-251E-888D-2E15-42F0F6F1AC00}"/>
              </a:ext>
            </a:extLst>
          </p:cNvPr>
          <p:cNvSpPr txBox="1"/>
          <p:nvPr/>
        </p:nvSpPr>
        <p:spPr>
          <a:xfrm>
            <a:off x="5625723" y="4738749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4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16F8B7F-6A70-BAEF-4EB5-7816AF8E31AF}"/>
              </a:ext>
            </a:extLst>
          </p:cNvPr>
          <p:cNvSpPr txBox="1">
            <a:spLocks/>
          </p:cNvSpPr>
          <p:nvPr/>
        </p:nvSpPr>
        <p:spPr>
          <a:xfrm>
            <a:off x="6265058" y="4740343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1">
                <a:solidFill>
                  <a:srgbClr val="2D2D2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MX" dirty="0"/>
              <a:t>CASOS PRACTICOS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575929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E8A3-587C-F2B7-9B63-20F3CB0C0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016E69D7-4D4D-F34C-6643-0E895A63C46C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61908D99-60B0-4C84-9F2C-13EFF68C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2E424D40-1413-36D1-531A-E88AB4BFF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4552" y="207760"/>
            <a:ext cx="566753" cy="566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8782CE-1D20-AECF-052F-79BCD864F011}"/>
              </a:ext>
            </a:extLst>
          </p:cNvPr>
          <p:cNvSpPr txBox="1"/>
          <p:nvPr/>
        </p:nvSpPr>
        <p:spPr>
          <a:xfrm>
            <a:off x="127264" y="207760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CASO 1: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601D36-E279-7116-7A05-3E66408068A2}"/>
              </a:ext>
            </a:extLst>
          </p:cNvPr>
          <p:cNvSpPr txBox="1"/>
          <p:nvPr/>
        </p:nvSpPr>
        <p:spPr>
          <a:xfrm>
            <a:off x="1282036" y="289777"/>
            <a:ext cx="69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ACTO NOTARIAL: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COMPRAVENTA DE BIEN INMUEBLE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D05E28-59DF-D5A6-4D90-5B7BB120DE4D}"/>
              </a:ext>
            </a:extLst>
          </p:cNvPr>
          <p:cNvSpPr txBox="1"/>
          <p:nvPr/>
        </p:nvSpPr>
        <p:spPr>
          <a:xfrm>
            <a:off x="181364" y="934320"/>
            <a:ext cx="69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Operación Inusual: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Gráfico 8" descr="Mujer con relleno sólido">
            <a:extLst>
              <a:ext uri="{FF2B5EF4-FFF2-40B4-BE49-F238E27FC236}">
                <a16:creationId xmlns:a16="http://schemas.microsoft.com/office/drawing/2014/main" id="{C183A983-46D7-116C-8400-90D62E81D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6914" y="3488214"/>
            <a:ext cx="676054" cy="84808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E649D55-BEA4-61C6-DFBC-358F066F1E74}"/>
              </a:ext>
            </a:extLst>
          </p:cNvPr>
          <p:cNvSpPr txBox="1"/>
          <p:nvPr/>
        </p:nvSpPr>
        <p:spPr>
          <a:xfrm>
            <a:off x="2806319" y="4053115"/>
            <a:ext cx="111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1400" b="1" dirty="0">
              <a:latin typeface="Arial Narrow" panose="020B0606020202030204" pitchFamily="34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78F402E-5156-4367-2159-432E52A6CCC5}"/>
              </a:ext>
            </a:extLst>
          </p:cNvPr>
          <p:cNvCxnSpPr>
            <a:cxnSpLocks/>
          </p:cNvCxnSpPr>
          <p:nvPr/>
        </p:nvCxnSpPr>
        <p:spPr>
          <a:xfrm>
            <a:off x="4196089" y="3747376"/>
            <a:ext cx="2317687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Gráfico 12" descr="Casa con relleno sólido">
            <a:extLst>
              <a:ext uri="{FF2B5EF4-FFF2-40B4-BE49-F238E27FC236}">
                <a16:creationId xmlns:a16="http://schemas.microsoft.com/office/drawing/2014/main" id="{515A00DD-2242-D84C-575B-241092D6C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21361" y="3073083"/>
            <a:ext cx="514569" cy="64550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C21452F-6092-3339-4248-CD5F76B7A5B9}"/>
              </a:ext>
            </a:extLst>
          </p:cNvPr>
          <p:cNvSpPr txBox="1"/>
          <p:nvPr/>
        </p:nvSpPr>
        <p:spPr>
          <a:xfrm>
            <a:off x="4674975" y="3913733"/>
            <a:ext cx="1255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USD 220,000</a:t>
            </a:r>
            <a:endParaRPr lang="es-PE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8C90494-E8D1-A137-ED71-ED4EF497C30A}"/>
              </a:ext>
            </a:extLst>
          </p:cNvPr>
          <p:cNvSpPr txBox="1"/>
          <p:nvPr/>
        </p:nvSpPr>
        <p:spPr>
          <a:xfrm>
            <a:off x="8105938" y="3362740"/>
            <a:ext cx="1794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atin typeface="Arial Narrow" panose="020B0606020202030204" pitchFamily="34" charset="0"/>
              </a:rPr>
              <a:t>Edad: 50</a:t>
            </a:r>
            <a:r>
              <a:rPr lang="es-ES" sz="1100" dirty="0">
                <a:latin typeface="Arial Narrow" panose="020B0606020202030204" pitchFamily="34" charset="0"/>
              </a:rPr>
              <a:t> años</a:t>
            </a:r>
          </a:p>
          <a:p>
            <a:pPr algn="just"/>
            <a:r>
              <a:rPr lang="es-ES" sz="1100" b="1" dirty="0">
                <a:latin typeface="Arial Narrow" panose="020B0606020202030204" pitchFamily="34" charset="0"/>
              </a:rPr>
              <a:t>Ocupación declarada: Estilista </a:t>
            </a:r>
            <a:endParaRPr lang="es-ES" sz="1100" dirty="0">
              <a:latin typeface="Arial Narrow" panose="020B0606020202030204" pitchFamily="34" charset="0"/>
            </a:endParaRPr>
          </a:p>
          <a:p>
            <a:pPr algn="just"/>
            <a:r>
              <a:rPr lang="es-ES" sz="1100" b="1" dirty="0">
                <a:latin typeface="Arial Narrow" panose="020B0606020202030204" pitchFamily="34" charset="0"/>
              </a:rPr>
              <a:t>Actividad según </a:t>
            </a:r>
            <a:r>
              <a:rPr lang="es-ES" sz="1100" b="1" dirty="0" err="1">
                <a:latin typeface="Arial Narrow" panose="020B0606020202030204" pitchFamily="34" charset="0"/>
              </a:rPr>
              <a:t>Sunat</a:t>
            </a:r>
            <a:r>
              <a:rPr lang="es-ES" sz="1100" dirty="0">
                <a:latin typeface="Arial Narrow" panose="020B0606020202030204" pitchFamily="34" charset="0"/>
              </a:rPr>
              <a:t>: Otras actividades de venta al por menor en comercios no especializados. “Bodega Juanita”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38B8B01-3A1E-13EE-A453-2BE294A2AB1F}"/>
              </a:ext>
            </a:extLst>
          </p:cNvPr>
          <p:cNvSpPr txBox="1"/>
          <p:nvPr/>
        </p:nvSpPr>
        <p:spPr>
          <a:xfrm>
            <a:off x="6827534" y="4396645"/>
            <a:ext cx="1164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Origen de los fondos:</a:t>
            </a:r>
          </a:p>
          <a:p>
            <a:pPr algn="ctr"/>
            <a:r>
              <a:rPr lang="es-ES" sz="1400" dirty="0">
                <a:latin typeface="Arial Narrow" panose="020B0606020202030204" pitchFamily="34" charset="0"/>
              </a:rPr>
              <a:t>Ahorros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2F51FD-F8F1-5CF5-B98E-6ECE45D56D1A}"/>
              </a:ext>
            </a:extLst>
          </p:cNvPr>
          <p:cNvSpPr txBox="1"/>
          <p:nvPr/>
        </p:nvSpPr>
        <p:spPr>
          <a:xfrm>
            <a:off x="6804106" y="3160303"/>
            <a:ext cx="118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Compradora</a:t>
            </a:r>
            <a:endParaRPr lang="es-PE" sz="1400" b="1" dirty="0">
              <a:latin typeface="Arial Narrow" panose="020B0606020202030204" pitchFamily="34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93C507D-E6E0-6878-1F65-062117BD6DA6}"/>
              </a:ext>
            </a:extLst>
          </p:cNvPr>
          <p:cNvCxnSpPr>
            <a:cxnSpLocks/>
          </p:cNvCxnSpPr>
          <p:nvPr/>
        </p:nvCxnSpPr>
        <p:spPr>
          <a:xfrm flipH="1">
            <a:off x="4196089" y="4421670"/>
            <a:ext cx="2317687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F2D8390-4294-B55E-C2F3-49647AC46AD7}"/>
              </a:ext>
            </a:extLst>
          </p:cNvPr>
          <p:cNvSpPr txBox="1"/>
          <p:nvPr/>
        </p:nvSpPr>
        <p:spPr>
          <a:xfrm>
            <a:off x="4218051" y="4514215"/>
            <a:ext cx="2157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Pagó mediante 5 cheques de gerencia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Sin garantía ni préstamos</a:t>
            </a:r>
            <a:endParaRPr lang="es-PE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8EA6AD-4888-A920-3BF8-028294E42DFA}"/>
              </a:ext>
            </a:extLst>
          </p:cNvPr>
          <p:cNvSpPr txBox="1"/>
          <p:nvPr/>
        </p:nvSpPr>
        <p:spPr>
          <a:xfrm>
            <a:off x="297295" y="1584418"/>
            <a:ext cx="528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Operación Inusual comunicada por el Despacho Notarial :</a:t>
            </a:r>
          </a:p>
          <a:p>
            <a:pPr marL="342900" indent="-342900" algn="just">
              <a:buAutoNum type="arabicPeriod"/>
            </a:pPr>
            <a:r>
              <a:rPr lang="es-ES" sz="1600" dirty="0">
                <a:latin typeface="Arial Narrow" panose="020B0606020202030204" pitchFamily="34" charset="0"/>
              </a:rPr>
              <a:t>El cliente realiza operaciones por sumas de dinero que no guardan relación con la ocupación que declara tener. </a:t>
            </a:r>
            <a:endParaRPr lang="es-PE" sz="1600" b="1" dirty="0">
              <a:latin typeface="Arial Narrow" panose="020B0606020202030204" pitchFamily="34" charset="0"/>
            </a:endParaRPr>
          </a:p>
        </p:txBody>
      </p:sp>
      <p:pic>
        <p:nvPicPr>
          <p:cNvPr id="4" name="Gráfico 3" descr="Hombre con relleno sólido">
            <a:extLst>
              <a:ext uri="{FF2B5EF4-FFF2-40B4-BE49-F238E27FC236}">
                <a16:creationId xmlns:a16="http://schemas.microsoft.com/office/drawing/2014/main" id="{A11E3A7F-56D9-8411-6A0C-FC326AC643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8495" y="3468080"/>
            <a:ext cx="346585" cy="43477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258651AD-190E-0C96-AD2C-55E758A049A6}"/>
              </a:ext>
            </a:extLst>
          </p:cNvPr>
          <p:cNvGrpSpPr/>
          <p:nvPr/>
        </p:nvGrpSpPr>
        <p:grpSpPr>
          <a:xfrm>
            <a:off x="2155023" y="3128506"/>
            <a:ext cx="2280421" cy="2259962"/>
            <a:chOff x="3292992" y="2141739"/>
            <a:chExt cx="2512375" cy="280021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4C34FDB-4D64-B976-A577-14248A3B4893}"/>
                </a:ext>
              </a:extLst>
            </p:cNvPr>
            <p:cNvSpPr txBox="1"/>
            <p:nvPr/>
          </p:nvSpPr>
          <p:spPr>
            <a:xfrm>
              <a:off x="4071738" y="3934284"/>
              <a:ext cx="1733629" cy="381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P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17607DB-968C-26FC-A322-01781DC60D48}"/>
                </a:ext>
              </a:extLst>
            </p:cNvPr>
            <p:cNvSpPr txBox="1"/>
            <p:nvPr/>
          </p:nvSpPr>
          <p:spPr>
            <a:xfrm>
              <a:off x="3715340" y="3759761"/>
              <a:ext cx="1733629" cy="381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P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E4D7551C-57F6-B5C9-8B58-94949F98D726}"/>
                </a:ext>
              </a:extLst>
            </p:cNvPr>
            <p:cNvSpPr txBox="1"/>
            <p:nvPr/>
          </p:nvSpPr>
          <p:spPr>
            <a:xfrm>
              <a:off x="3369668" y="3925423"/>
              <a:ext cx="1733629" cy="381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PE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6EAE52C-4950-7AF0-7C63-3C595CA1CB78}"/>
                </a:ext>
              </a:extLst>
            </p:cNvPr>
            <p:cNvSpPr txBox="1"/>
            <p:nvPr/>
          </p:nvSpPr>
          <p:spPr>
            <a:xfrm>
              <a:off x="3292992" y="3759761"/>
              <a:ext cx="1927198" cy="1182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Origen de los fondos:</a:t>
              </a:r>
            </a:p>
            <a:p>
              <a:pPr algn="just"/>
              <a:r>
                <a:rPr lang="es-ES" sz="1400" dirty="0">
                  <a:latin typeface="Arial Narrow" panose="020B0606020202030204" pitchFamily="34" charset="0"/>
                </a:rPr>
                <a:t>Sucesión intestada.</a:t>
              </a:r>
              <a:endParaRPr lang="es-PE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FFD1767C-026B-8240-E513-DCE5BF3198A9}"/>
                </a:ext>
              </a:extLst>
            </p:cNvPr>
            <p:cNvSpPr txBox="1"/>
            <p:nvPr/>
          </p:nvSpPr>
          <p:spPr>
            <a:xfrm>
              <a:off x="3341270" y="2141739"/>
              <a:ext cx="1452355" cy="64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Arial Narrow" panose="020B0606020202030204" pitchFamily="34" charset="0"/>
                </a:rPr>
                <a:t>Vendedores</a:t>
              </a:r>
              <a:endParaRPr lang="es-PE" sz="1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40" name="Gráfico 39" descr="Hombre con relleno sólido">
            <a:extLst>
              <a:ext uri="{FF2B5EF4-FFF2-40B4-BE49-F238E27FC236}">
                <a16:creationId xmlns:a16="http://schemas.microsoft.com/office/drawing/2014/main" id="{30FC269D-0594-5D35-1914-C16786EF5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5043" y="3477435"/>
            <a:ext cx="346585" cy="434779"/>
          </a:xfrm>
          <a:prstGeom prst="rect">
            <a:avLst/>
          </a:prstGeom>
        </p:spPr>
      </p:pic>
      <p:pic>
        <p:nvPicPr>
          <p:cNvPr id="41" name="Gráfico 40" descr="Hombre con relleno sólido">
            <a:extLst>
              <a:ext uri="{FF2B5EF4-FFF2-40B4-BE49-F238E27FC236}">
                <a16:creationId xmlns:a16="http://schemas.microsoft.com/office/drawing/2014/main" id="{16D7B81D-51DE-7F98-3CAE-E70A0AB2E7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41591" y="3579701"/>
            <a:ext cx="346585" cy="434779"/>
          </a:xfrm>
          <a:prstGeom prst="rect">
            <a:avLst/>
          </a:prstGeom>
        </p:spPr>
      </p:pic>
      <p:pic>
        <p:nvPicPr>
          <p:cNvPr id="42" name="Gráfico 41" descr="Hombre con relleno sólido">
            <a:extLst>
              <a:ext uri="{FF2B5EF4-FFF2-40B4-BE49-F238E27FC236}">
                <a16:creationId xmlns:a16="http://schemas.microsoft.com/office/drawing/2014/main" id="{B5E813B4-4B10-2A76-B614-7AF9FF639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84845" y="3868626"/>
            <a:ext cx="346585" cy="434779"/>
          </a:xfrm>
          <a:prstGeom prst="rect">
            <a:avLst/>
          </a:prstGeom>
        </p:spPr>
      </p:pic>
      <p:pic>
        <p:nvPicPr>
          <p:cNvPr id="43" name="Gráfico 42" descr="Hombre con relleno sólido">
            <a:extLst>
              <a:ext uri="{FF2B5EF4-FFF2-40B4-BE49-F238E27FC236}">
                <a16:creationId xmlns:a16="http://schemas.microsoft.com/office/drawing/2014/main" id="{FAA9E632-E951-D261-9466-F7C59BA58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7670" y="3954454"/>
            <a:ext cx="346585" cy="434779"/>
          </a:xfrm>
          <a:prstGeom prst="rect">
            <a:avLst/>
          </a:prstGeom>
        </p:spPr>
      </p:pic>
      <p:pic>
        <p:nvPicPr>
          <p:cNvPr id="44" name="Gráfico 43" descr="Hombre con relleno sólido">
            <a:extLst>
              <a:ext uri="{FF2B5EF4-FFF2-40B4-BE49-F238E27FC236}">
                <a16:creationId xmlns:a16="http://schemas.microsoft.com/office/drawing/2014/main" id="{36F92CCE-C6DA-D85E-FDE0-0CB4F09181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17652" y="3823708"/>
            <a:ext cx="346585" cy="434779"/>
          </a:xfrm>
          <a:prstGeom prst="rect">
            <a:avLst/>
          </a:prstGeom>
        </p:spPr>
      </p:pic>
      <p:pic>
        <p:nvPicPr>
          <p:cNvPr id="45" name="Gráfico 44" descr="Hombre con relleno sólido">
            <a:extLst>
              <a:ext uri="{FF2B5EF4-FFF2-40B4-BE49-F238E27FC236}">
                <a16:creationId xmlns:a16="http://schemas.microsoft.com/office/drawing/2014/main" id="{9DC41A94-06EB-4D3C-B3A2-50D522DB8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08335" y="4058937"/>
            <a:ext cx="346585" cy="434779"/>
          </a:xfrm>
          <a:prstGeom prst="rect">
            <a:avLst/>
          </a:prstGeom>
        </p:spPr>
      </p:pic>
      <p:pic>
        <p:nvPicPr>
          <p:cNvPr id="46" name="Gráfico 45" descr="Hombre con relleno sólido">
            <a:extLst>
              <a:ext uri="{FF2B5EF4-FFF2-40B4-BE49-F238E27FC236}">
                <a16:creationId xmlns:a16="http://schemas.microsoft.com/office/drawing/2014/main" id="{ED55A243-52F8-EF27-1DD0-0B5E4298C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5450" y="3621476"/>
            <a:ext cx="346585" cy="4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16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F61A7-FFEB-54E4-E066-19CB629B9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86989246-CE0F-8A1F-8862-361A08E85B2F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A3707873-69B0-B1E7-5698-A0DE873D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210" y="6042704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14E1AD3D-3B26-7251-459C-19B5E32E1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4552" y="207760"/>
            <a:ext cx="566753" cy="566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EF3133-A07E-B884-FBF3-16474007E368}"/>
              </a:ext>
            </a:extLst>
          </p:cNvPr>
          <p:cNvSpPr txBox="1"/>
          <p:nvPr/>
        </p:nvSpPr>
        <p:spPr>
          <a:xfrm>
            <a:off x="127264" y="75636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CASO 1: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930EDA-622C-FA60-964D-713F3FE57488}"/>
              </a:ext>
            </a:extLst>
          </p:cNvPr>
          <p:cNvSpPr txBox="1"/>
          <p:nvPr/>
        </p:nvSpPr>
        <p:spPr>
          <a:xfrm>
            <a:off x="1282036" y="121803"/>
            <a:ext cx="69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ACTO NOTARIAL: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COMPRAVENTA DE BIEN INMUEBLE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D1283-9E29-0884-B758-349F8533066A}"/>
              </a:ext>
            </a:extLst>
          </p:cNvPr>
          <p:cNvSpPr txBox="1"/>
          <p:nvPr/>
        </p:nvSpPr>
        <p:spPr>
          <a:xfrm>
            <a:off x="127264" y="448833"/>
            <a:ext cx="69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Operación Inusual: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6F9F5881-7745-0963-C252-05001BD3D503}"/>
              </a:ext>
            </a:extLst>
          </p:cNvPr>
          <p:cNvGrpSpPr/>
          <p:nvPr/>
        </p:nvGrpSpPr>
        <p:grpSpPr>
          <a:xfrm>
            <a:off x="6378102" y="2842738"/>
            <a:ext cx="1522176" cy="1938585"/>
            <a:chOff x="5408086" y="2123627"/>
            <a:chExt cx="1522176" cy="2047764"/>
          </a:xfrm>
        </p:grpSpPr>
        <p:pic>
          <p:nvPicPr>
            <p:cNvPr id="63" name="Gráfico 62" descr="Mujer con relleno sólido">
              <a:extLst>
                <a:ext uri="{FF2B5EF4-FFF2-40B4-BE49-F238E27FC236}">
                  <a16:creationId xmlns:a16="http://schemas.microsoft.com/office/drawing/2014/main" id="{3F3EB5EA-A89A-2DF1-4877-96891646D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70590" y="2614910"/>
              <a:ext cx="1050821" cy="1050821"/>
            </a:xfrm>
            <a:prstGeom prst="rect">
              <a:avLst/>
            </a:prstGeom>
          </p:spPr>
        </p:pic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58108F64-BC8B-F1DE-F1D3-B2EDF049B543}"/>
                </a:ext>
              </a:extLst>
            </p:cNvPr>
            <p:cNvSpPr txBox="1"/>
            <p:nvPr/>
          </p:nvSpPr>
          <p:spPr>
            <a:xfrm>
              <a:off x="5408086" y="3740504"/>
              <a:ext cx="1522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Origen de los fondos:</a:t>
              </a:r>
            </a:p>
            <a:p>
              <a:pPr algn="ctr"/>
              <a:r>
                <a:rPr lang="es-ES" sz="1100" dirty="0">
                  <a:latin typeface="Arial Narrow" panose="020B0606020202030204" pitchFamily="34" charset="0"/>
                </a:rPr>
                <a:t>Ahorros</a:t>
              </a:r>
              <a:endParaRPr lang="es-PE" sz="1100" dirty="0">
                <a:latin typeface="Arial Narrow" panose="020B0606020202030204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1CD142B7-9961-730A-051C-33050A2FF674}"/>
                </a:ext>
              </a:extLst>
            </p:cNvPr>
            <p:cNvSpPr txBox="1"/>
            <p:nvPr/>
          </p:nvSpPr>
          <p:spPr>
            <a:xfrm>
              <a:off x="5505351" y="2123627"/>
              <a:ext cx="9417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 Narrow" panose="020B0606020202030204" pitchFamily="34" charset="0"/>
                </a:rPr>
                <a:t>Compradora/Donataria</a:t>
              </a:r>
              <a:endParaRPr lang="es-PE" sz="11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66" name="Gráfico 65" descr="Hombre con relleno sólido">
            <a:extLst>
              <a:ext uri="{FF2B5EF4-FFF2-40B4-BE49-F238E27FC236}">
                <a16:creationId xmlns:a16="http://schemas.microsoft.com/office/drawing/2014/main" id="{36E4ADEB-044E-2F93-ABF3-8CB712B2B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1688" y="823880"/>
            <a:ext cx="731346" cy="692354"/>
          </a:xfrm>
          <a:prstGeom prst="rect">
            <a:avLst/>
          </a:prstGeom>
        </p:spPr>
      </p:pic>
      <p:pic>
        <p:nvPicPr>
          <p:cNvPr id="67" name="Gráfico 66" descr="Hombre con relleno sólido">
            <a:extLst>
              <a:ext uri="{FF2B5EF4-FFF2-40B4-BE49-F238E27FC236}">
                <a16:creationId xmlns:a16="http://schemas.microsoft.com/office/drawing/2014/main" id="{0A0A7F33-5EB8-2BDB-C4A9-1E65E81D4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1855" y="1646938"/>
            <a:ext cx="731346" cy="692354"/>
          </a:xfrm>
          <a:prstGeom prst="rect">
            <a:avLst/>
          </a:prstGeom>
        </p:spPr>
      </p:pic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92FE72A9-95CE-01FF-5230-8904101387EA}"/>
              </a:ext>
            </a:extLst>
          </p:cNvPr>
          <p:cNvCxnSpPr>
            <a:cxnSpLocks/>
          </p:cNvCxnSpPr>
          <p:nvPr/>
        </p:nvCxnSpPr>
        <p:spPr>
          <a:xfrm>
            <a:off x="3160552" y="1447400"/>
            <a:ext cx="2712402" cy="103693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ECA76966-AB79-5813-C4A9-C41E14EA853B}"/>
              </a:ext>
            </a:extLst>
          </p:cNvPr>
          <p:cNvCxnSpPr>
            <a:cxnSpLocks/>
          </p:cNvCxnSpPr>
          <p:nvPr/>
        </p:nvCxnSpPr>
        <p:spPr>
          <a:xfrm>
            <a:off x="3456586" y="3891159"/>
            <a:ext cx="246080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F57F41EC-447F-539D-FD82-332D714D846D}"/>
              </a:ext>
            </a:extLst>
          </p:cNvPr>
          <p:cNvCxnSpPr>
            <a:cxnSpLocks/>
          </p:cNvCxnSpPr>
          <p:nvPr/>
        </p:nvCxnSpPr>
        <p:spPr>
          <a:xfrm flipV="1">
            <a:off x="3628717" y="5188703"/>
            <a:ext cx="2244237" cy="94735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1" name="Gráfico 70" descr="Mujer con relleno sólido">
            <a:extLst>
              <a:ext uri="{FF2B5EF4-FFF2-40B4-BE49-F238E27FC236}">
                <a16:creationId xmlns:a16="http://schemas.microsoft.com/office/drawing/2014/main" id="{828DA404-0ABC-70B1-C680-41DE06ECB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77454" y="5629970"/>
            <a:ext cx="868064" cy="588948"/>
          </a:xfrm>
          <a:prstGeom prst="rect">
            <a:avLst/>
          </a:prstGeom>
        </p:spPr>
      </p:pic>
      <p:pic>
        <p:nvPicPr>
          <p:cNvPr id="72" name="Gráfico 71" descr="Mujer con relleno sólido">
            <a:extLst>
              <a:ext uri="{FF2B5EF4-FFF2-40B4-BE49-F238E27FC236}">
                <a16:creationId xmlns:a16="http://schemas.microsoft.com/office/drawing/2014/main" id="{DB656D6A-87D1-9B85-4EB9-D51A387103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3807" y="3222742"/>
            <a:ext cx="868064" cy="821782"/>
          </a:xfrm>
          <a:prstGeom prst="rect">
            <a:avLst/>
          </a:prstGeom>
        </p:spPr>
      </p:pic>
      <p:pic>
        <p:nvPicPr>
          <p:cNvPr id="73" name="Gráfico 72" descr="Coche con relleno sólido">
            <a:extLst>
              <a:ext uri="{FF2B5EF4-FFF2-40B4-BE49-F238E27FC236}">
                <a16:creationId xmlns:a16="http://schemas.microsoft.com/office/drawing/2014/main" id="{5F7C5BA0-7FBA-A75C-C5CD-C2D2DB077A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0873" y="3159711"/>
            <a:ext cx="914400" cy="865648"/>
          </a:xfrm>
          <a:prstGeom prst="rect">
            <a:avLst/>
          </a:prstGeom>
        </p:spPr>
      </p:pic>
      <p:pic>
        <p:nvPicPr>
          <p:cNvPr id="74" name="Gráfico 73" descr="Casa con relleno sólido">
            <a:extLst>
              <a:ext uri="{FF2B5EF4-FFF2-40B4-BE49-F238E27FC236}">
                <a16:creationId xmlns:a16="http://schemas.microsoft.com/office/drawing/2014/main" id="{2CE29E04-BDA4-4B86-AA3A-51625D8FCB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33757" y="4890503"/>
            <a:ext cx="799817" cy="757174"/>
          </a:xfrm>
          <a:prstGeom prst="rect">
            <a:avLst/>
          </a:prstGeom>
        </p:spPr>
      </p:pic>
      <p:pic>
        <p:nvPicPr>
          <p:cNvPr id="75" name="Gráfico 74" descr="Casa con relleno sólido">
            <a:extLst>
              <a:ext uri="{FF2B5EF4-FFF2-40B4-BE49-F238E27FC236}">
                <a16:creationId xmlns:a16="http://schemas.microsoft.com/office/drawing/2014/main" id="{7F50BC4A-A3C0-B65A-DA1B-275434866B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82764" y="967933"/>
            <a:ext cx="799817" cy="757174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63B10757-7D5B-623A-71A8-BE8D10AE3092}"/>
              </a:ext>
            </a:extLst>
          </p:cNvPr>
          <p:cNvSpPr txBox="1"/>
          <p:nvPr/>
        </p:nvSpPr>
        <p:spPr>
          <a:xfrm>
            <a:off x="1731350" y="2363526"/>
            <a:ext cx="1452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Donantes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C468AB29-15D4-5992-54F4-9B847B5F1B61}"/>
              </a:ext>
            </a:extLst>
          </p:cNvPr>
          <p:cNvSpPr txBox="1"/>
          <p:nvPr/>
        </p:nvSpPr>
        <p:spPr>
          <a:xfrm>
            <a:off x="1756192" y="4113064"/>
            <a:ext cx="1452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Donante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DF205DD-2490-2243-3DA7-FF22FCB40291}"/>
              </a:ext>
            </a:extLst>
          </p:cNvPr>
          <p:cNvSpPr txBox="1"/>
          <p:nvPr/>
        </p:nvSpPr>
        <p:spPr>
          <a:xfrm>
            <a:off x="1885308" y="6205030"/>
            <a:ext cx="1452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Donante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4155AEA2-9CC2-1564-1805-84B0C29577F0}"/>
              </a:ext>
            </a:extLst>
          </p:cNvPr>
          <p:cNvSpPr txBox="1"/>
          <p:nvPr/>
        </p:nvSpPr>
        <p:spPr>
          <a:xfrm>
            <a:off x="3160552" y="1929538"/>
            <a:ext cx="1843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Donan el 9%  de acciones del inmueble </a:t>
            </a:r>
            <a:r>
              <a:rPr lang="es-ES" sz="1100" dirty="0" err="1">
                <a:latin typeface="Arial Narrow" panose="020B0606020202030204" pitchFamily="34" charset="0"/>
              </a:rPr>
              <a:t>N°</a:t>
            </a:r>
            <a:r>
              <a:rPr lang="es-ES" sz="1100" dirty="0">
                <a:latin typeface="Arial Narrow" panose="020B0606020202030204" pitchFamily="34" charset="0"/>
              </a:rPr>
              <a:t> 1</a:t>
            </a:r>
          </a:p>
          <a:p>
            <a:pPr algn="ctr"/>
            <a:r>
              <a:rPr lang="es-ES" sz="1100" dirty="0">
                <a:latin typeface="Arial Narrow" panose="020B0606020202030204" pitchFamily="34" charset="0"/>
              </a:rPr>
              <a:t>Valor Total S/ 30,000</a:t>
            </a:r>
          </a:p>
          <a:p>
            <a:pPr algn="ctr"/>
            <a:r>
              <a:rPr lang="es-ES" sz="11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Notaría 1</a:t>
            </a:r>
            <a:endParaRPr lang="es-PE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E10A5E5B-A780-CCA8-993C-EC06A5041808}"/>
              </a:ext>
            </a:extLst>
          </p:cNvPr>
          <p:cNvSpPr txBox="1"/>
          <p:nvPr/>
        </p:nvSpPr>
        <p:spPr>
          <a:xfrm>
            <a:off x="3720978" y="5874444"/>
            <a:ext cx="18431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Dona inmueble </a:t>
            </a:r>
            <a:r>
              <a:rPr lang="es-ES" sz="1100" dirty="0" err="1">
                <a:latin typeface="Arial Narrow" panose="020B0606020202030204" pitchFamily="34" charset="0"/>
              </a:rPr>
              <a:t>N°</a:t>
            </a:r>
            <a:r>
              <a:rPr lang="es-ES" sz="1100" dirty="0">
                <a:latin typeface="Arial Narrow" panose="020B0606020202030204" pitchFamily="34" charset="0"/>
              </a:rPr>
              <a:t> 2</a:t>
            </a:r>
          </a:p>
          <a:p>
            <a:pPr algn="ctr"/>
            <a:r>
              <a:rPr lang="es-ES" sz="1100" dirty="0">
                <a:latin typeface="Arial Narrow" panose="020B0606020202030204" pitchFamily="34" charset="0"/>
              </a:rPr>
              <a:t>Valor S/ 111,016.32</a:t>
            </a:r>
          </a:p>
          <a:p>
            <a:pPr algn="ctr"/>
            <a:r>
              <a:rPr lang="es-ES" sz="1100" dirty="0">
                <a:solidFill>
                  <a:schemeClr val="accent2"/>
                </a:solidFill>
                <a:latin typeface="Arial Narrow" panose="020B0606020202030204" pitchFamily="34" charset="0"/>
              </a:rPr>
              <a:t>Notaría 3</a:t>
            </a:r>
            <a:endParaRPr lang="es-PE" sz="11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F7AEDBE8-47A5-5BC7-7175-48B57CB48C5A}"/>
              </a:ext>
            </a:extLst>
          </p:cNvPr>
          <p:cNvSpPr txBox="1"/>
          <p:nvPr/>
        </p:nvSpPr>
        <p:spPr>
          <a:xfrm>
            <a:off x="3628033" y="3963874"/>
            <a:ext cx="1843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Donación de vehículo Hyundai New Tucson del 2016</a:t>
            </a:r>
          </a:p>
          <a:p>
            <a:pPr algn="ctr"/>
            <a:r>
              <a:rPr lang="es-ES" sz="1100" dirty="0">
                <a:latin typeface="Arial Narrow" panose="020B0606020202030204" pitchFamily="34" charset="0"/>
              </a:rPr>
              <a:t>Valor S/ 10,000</a:t>
            </a:r>
          </a:p>
          <a:p>
            <a:pPr algn="ctr"/>
            <a:r>
              <a:rPr lang="es-ES" sz="11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Notaría 2</a:t>
            </a:r>
            <a:endParaRPr lang="es-PE" sz="11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AA179C1A-30A8-EF95-3C2D-53045700FF23}"/>
              </a:ext>
            </a:extLst>
          </p:cNvPr>
          <p:cNvCxnSpPr>
            <a:cxnSpLocks/>
          </p:cNvCxnSpPr>
          <p:nvPr/>
        </p:nvCxnSpPr>
        <p:spPr>
          <a:xfrm>
            <a:off x="8137087" y="3777197"/>
            <a:ext cx="146192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CuadroTexto 82">
            <a:extLst>
              <a:ext uri="{FF2B5EF4-FFF2-40B4-BE49-F238E27FC236}">
                <a16:creationId xmlns:a16="http://schemas.microsoft.com/office/drawing/2014/main" id="{21EC68EE-1A67-0D31-1E3F-4BA53623DD5B}"/>
              </a:ext>
            </a:extLst>
          </p:cNvPr>
          <p:cNvSpPr txBox="1"/>
          <p:nvPr/>
        </p:nvSpPr>
        <p:spPr>
          <a:xfrm>
            <a:off x="7946478" y="3897621"/>
            <a:ext cx="1843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Vende 0.8% de acciones del inmueble </a:t>
            </a:r>
            <a:r>
              <a:rPr lang="es-ES" sz="1100" dirty="0" err="1">
                <a:latin typeface="Arial Narrow" panose="020B0606020202030204" pitchFamily="34" charset="0"/>
              </a:rPr>
              <a:t>N°</a:t>
            </a:r>
            <a:r>
              <a:rPr lang="es-ES" sz="1100" dirty="0">
                <a:latin typeface="Arial Narrow" panose="020B0606020202030204" pitchFamily="34" charset="0"/>
              </a:rPr>
              <a:t> 1</a:t>
            </a:r>
          </a:p>
          <a:p>
            <a:pPr algn="ctr"/>
            <a:r>
              <a:rPr lang="es-ES" sz="1100" dirty="0">
                <a:latin typeface="Arial Narrow" panose="020B0606020202030204" pitchFamily="34" charset="0"/>
              </a:rPr>
              <a:t>Precio: S/ 113,700</a:t>
            </a:r>
          </a:p>
          <a:p>
            <a:pPr algn="ctr"/>
            <a:r>
              <a:rPr lang="es-ES" sz="1100" dirty="0">
                <a:latin typeface="Arial Narrow" panose="020B0606020202030204" pitchFamily="34" charset="0"/>
              </a:rPr>
              <a:t>Notaría 1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pic>
        <p:nvPicPr>
          <p:cNvPr id="84" name="Gráfico 83" descr="Casa con relleno sólido">
            <a:extLst>
              <a:ext uri="{FF2B5EF4-FFF2-40B4-BE49-F238E27FC236}">
                <a16:creationId xmlns:a16="http://schemas.microsoft.com/office/drawing/2014/main" id="{0AEE8981-5F2A-956D-2A8E-D3EEA05AA9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70" y="2856958"/>
            <a:ext cx="792112" cy="757174"/>
          </a:xfrm>
          <a:prstGeom prst="rect">
            <a:avLst/>
          </a:prstGeom>
        </p:spPr>
      </p:pic>
      <p:pic>
        <p:nvPicPr>
          <p:cNvPr id="85" name="Gráfico 84" descr="Mujer con relleno sólido">
            <a:extLst>
              <a:ext uri="{FF2B5EF4-FFF2-40B4-BE49-F238E27FC236}">
                <a16:creationId xmlns:a16="http://schemas.microsoft.com/office/drawing/2014/main" id="{CB242A98-7CDE-8C80-2884-BEC74787F4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94264" y="3182879"/>
            <a:ext cx="868064" cy="821782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7E34C65E-FE75-A0BE-1C44-409CD9ED2783}"/>
              </a:ext>
            </a:extLst>
          </p:cNvPr>
          <p:cNvSpPr txBox="1"/>
          <p:nvPr/>
        </p:nvSpPr>
        <p:spPr>
          <a:xfrm>
            <a:off x="7066016" y="691370"/>
            <a:ext cx="49198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Propuesta ROS:</a:t>
            </a:r>
          </a:p>
          <a:p>
            <a:r>
              <a:rPr lang="es-ES" sz="11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Se calificó como Propuesta ROS por:</a:t>
            </a:r>
          </a:p>
          <a:p>
            <a:pPr marL="342900" indent="-342900" algn="just">
              <a:buAutoNum type="arabicPeriod"/>
            </a:pPr>
            <a:r>
              <a:rPr lang="es-ES" sz="1100" dirty="0">
                <a:latin typeface="Arial Narrow" panose="020B0606020202030204" pitchFamily="34" charset="0"/>
              </a:rPr>
              <a:t>El cliente realiza operaciones por sumas de dinero que no guardan relación con la ocupación que declara tener. </a:t>
            </a:r>
          </a:p>
          <a:p>
            <a:pPr marL="342900" indent="-342900" algn="just">
              <a:buAutoNum type="arabicPeriod"/>
            </a:pPr>
            <a:r>
              <a:rPr lang="es-ES" sz="1100" dirty="0">
                <a:latin typeface="Arial Narrow" panose="020B0606020202030204" pitchFamily="34" charset="0"/>
              </a:rPr>
              <a:t>Recibe diversas donaciones de terceros sin vínculo aparente.</a:t>
            </a:r>
          </a:p>
          <a:p>
            <a:pPr marL="342900" indent="-342900" algn="just">
              <a:buAutoNum type="arabicPeriod"/>
            </a:pPr>
            <a:r>
              <a:rPr lang="es-ES" sz="1100" dirty="0">
                <a:latin typeface="Arial Narrow" panose="020B0606020202030204" pitchFamily="34" charset="0"/>
              </a:rPr>
              <a:t>Vende el porcentaje de un inmueble a un precio mayor al que fue valorizado cuando se lo donaron, en un corto periodo de tiempo.</a:t>
            </a:r>
          </a:p>
          <a:p>
            <a:pPr marL="342900" indent="-342900" algn="just">
              <a:buAutoNum type="arabicPeriod"/>
            </a:pPr>
            <a:r>
              <a:rPr lang="es-ES" sz="1100" dirty="0">
                <a:latin typeface="Arial Narrow" panose="020B0606020202030204" pitchFamily="34" charset="0"/>
              </a:rPr>
              <a:t>La donación de uno de los bienes presenta medida cautelar y anotación de robo, posterior a la recepción del bien por parte de la reportada.</a:t>
            </a:r>
          </a:p>
          <a:p>
            <a:pPr marL="342900" indent="-342900" algn="just">
              <a:buAutoNum type="arabicPeriod"/>
            </a:pPr>
            <a:r>
              <a:rPr lang="es-ES" sz="1100" dirty="0">
                <a:latin typeface="Arial Narrow" panose="020B0606020202030204" pitchFamily="34" charset="0"/>
              </a:rPr>
              <a:t>Presenta deudas vencidas por más de dos años.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4BC0163F-E9F4-7600-0600-773FC77139C7}"/>
              </a:ext>
            </a:extLst>
          </p:cNvPr>
          <p:cNvSpPr txBox="1"/>
          <p:nvPr/>
        </p:nvSpPr>
        <p:spPr>
          <a:xfrm>
            <a:off x="4667204" y="2888526"/>
            <a:ext cx="1483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C00000"/>
                </a:solidFill>
                <a:latin typeface="Arial Narrow" panose="020B0606020202030204" pitchFamily="34" charset="0"/>
              </a:rPr>
              <a:t>Vehículo con medida cautelar de embargo por deuda tributaria</a:t>
            </a:r>
          </a:p>
          <a:p>
            <a:pPr algn="ctr"/>
            <a:r>
              <a:rPr lang="es-ES" sz="1100" dirty="0">
                <a:solidFill>
                  <a:srgbClr val="C00000"/>
                </a:solidFill>
                <a:latin typeface="Arial Narrow" panose="020B0606020202030204" pitchFamily="34" charset="0"/>
              </a:rPr>
              <a:t>Carro con anotación de robo</a:t>
            </a:r>
            <a:endParaRPr lang="es-PE" sz="11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8" name="Gráfico 87" descr="Hombre con relleno sólido">
            <a:extLst>
              <a:ext uri="{FF2B5EF4-FFF2-40B4-BE49-F238E27FC236}">
                <a16:creationId xmlns:a16="http://schemas.microsoft.com/office/drawing/2014/main" id="{CF90D2CD-7AFC-73EE-5D84-A222F7BB27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4605" y="1235409"/>
            <a:ext cx="731346" cy="692354"/>
          </a:xfrm>
          <a:prstGeom prst="rect">
            <a:avLst/>
          </a:prstGeom>
        </p:spPr>
      </p:pic>
      <p:pic>
        <p:nvPicPr>
          <p:cNvPr id="89" name="Gráfico 88" descr="Hombre con relleno sólido">
            <a:extLst>
              <a:ext uri="{FF2B5EF4-FFF2-40B4-BE49-F238E27FC236}">
                <a16:creationId xmlns:a16="http://schemas.microsoft.com/office/drawing/2014/main" id="{7036ED95-9EC3-22BC-5259-FCD8822A3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7528" y="1228030"/>
            <a:ext cx="731346" cy="692354"/>
          </a:xfrm>
          <a:prstGeom prst="rect">
            <a:avLst/>
          </a:prstGeom>
        </p:spPr>
      </p:pic>
      <p:pic>
        <p:nvPicPr>
          <p:cNvPr id="90" name="Gráfico 89" descr="Hombre con relleno sólido">
            <a:extLst>
              <a:ext uri="{FF2B5EF4-FFF2-40B4-BE49-F238E27FC236}">
                <a16:creationId xmlns:a16="http://schemas.microsoft.com/office/drawing/2014/main" id="{83DF9C53-C5F3-134D-0230-B21D79283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5157" y="900342"/>
            <a:ext cx="731346" cy="6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0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3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7986F-B749-3AE5-6F24-B2E57B8F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3CBC3515-D1BF-F3D5-5773-963BA323C558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0E4CBDF6-B219-97DC-4357-70DE8B637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481586F4-2346-BDA6-A2BC-EC92AE104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4552" y="207760"/>
            <a:ext cx="566753" cy="566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5424D5-4EDD-1DFD-C288-0DE3EAF9038D}"/>
              </a:ext>
            </a:extLst>
          </p:cNvPr>
          <p:cNvSpPr txBox="1"/>
          <p:nvPr/>
        </p:nvSpPr>
        <p:spPr>
          <a:xfrm>
            <a:off x="157714" y="71523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s-MX" sz="24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CASO 1: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76EBEF-9D35-A98F-AEC2-596459535130}"/>
              </a:ext>
            </a:extLst>
          </p:cNvPr>
          <p:cNvSpPr txBox="1"/>
          <p:nvPr/>
        </p:nvSpPr>
        <p:spPr>
          <a:xfrm>
            <a:off x="1314196" y="142970"/>
            <a:ext cx="69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ACTO NOTARIAL: COMPRAVENTA DE BIEN MUEBLE</a:t>
            </a:r>
            <a:endParaRPr lang="es-PE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DBDC10-2578-CEE8-D537-5681B279DF24}"/>
              </a:ext>
            </a:extLst>
          </p:cNvPr>
          <p:cNvSpPr txBox="1"/>
          <p:nvPr/>
        </p:nvSpPr>
        <p:spPr>
          <a:xfrm>
            <a:off x="331896" y="1027137"/>
            <a:ext cx="4445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88800"/>
                </a:solidFill>
                <a:latin typeface="Arial Narrow" panose="020B0606020202030204" pitchFamily="34" charset="0"/>
              </a:rPr>
              <a:t>ALERTA CUALITATIVA:</a:t>
            </a:r>
          </a:p>
          <a:p>
            <a:endParaRPr lang="es-ES" sz="1200" b="1" dirty="0">
              <a:solidFill>
                <a:srgbClr val="C88800"/>
              </a:solidFill>
              <a:latin typeface="Arial Narrow" panose="020B0606020202030204" pitchFamily="34" charset="0"/>
            </a:endParaRPr>
          </a:p>
          <a:p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Señal de alerta informada por el despacho notarial</a:t>
            </a:r>
          </a:p>
          <a:p>
            <a:pPr marL="342900" indent="-342900" algn="just">
              <a:buAutoNum type="arabicPeriod"/>
            </a:pPr>
            <a:r>
              <a:rPr lang="es-PE" sz="1200" dirty="0">
                <a:latin typeface="Arial Narrow" panose="020B0606020202030204" pitchFamily="34" charset="0"/>
              </a:rPr>
              <a:t>El origen de fondos declarado por el vendedor no guarda relación con la actividad registrada en fuentes públicas oficiales</a:t>
            </a:r>
            <a:r>
              <a:rPr lang="es-PE" sz="1200" b="1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PE" sz="1200" dirty="0">
                <a:latin typeface="Arial Narrow" panose="020B0606020202030204" pitchFamily="34" charset="0"/>
              </a:rPr>
              <a:t>El vehículo vendido proviene de una donación</a:t>
            </a:r>
          </a:p>
          <a:p>
            <a:pPr algn="just"/>
            <a:endParaRPr lang="es-PE" sz="1200" b="1" dirty="0">
              <a:latin typeface="Arial Narrow" panose="020B0606020202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E8A0712-69BD-90EA-17FB-95B593325CC1}"/>
              </a:ext>
            </a:extLst>
          </p:cNvPr>
          <p:cNvGrpSpPr/>
          <p:nvPr/>
        </p:nvGrpSpPr>
        <p:grpSpPr>
          <a:xfrm>
            <a:off x="3138429" y="2617017"/>
            <a:ext cx="1452355" cy="723375"/>
            <a:chOff x="5496327" y="2001705"/>
            <a:chExt cx="1452355" cy="723375"/>
          </a:xfrm>
        </p:grpSpPr>
        <p:pic>
          <p:nvPicPr>
            <p:cNvPr id="18" name="Gráfico 17" descr="Hombre con relleno sólido">
              <a:extLst>
                <a:ext uri="{FF2B5EF4-FFF2-40B4-BE49-F238E27FC236}">
                  <a16:creationId xmlns:a16="http://schemas.microsoft.com/office/drawing/2014/main" id="{0C1CBD21-6365-405D-2853-0A24E9C76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1413" y="2001705"/>
              <a:ext cx="547517" cy="547517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2410102-2321-EC18-6889-5F87F678FDFA}"/>
                </a:ext>
              </a:extLst>
            </p:cNvPr>
            <p:cNvSpPr txBox="1"/>
            <p:nvPr/>
          </p:nvSpPr>
          <p:spPr>
            <a:xfrm>
              <a:off x="5496327" y="2478859"/>
              <a:ext cx="14523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>
                  <a:latin typeface="Arial Narrow" panose="020B0606020202030204" pitchFamily="34" charset="0"/>
                </a:rPr>
                <a:t>Comprador</a:t>
              </a:r>
              <a:endParaRPr lang="es-PE" sz="1000" b="1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676FB75-5A85-DC03-574B-3512AAB05886}"/>
              </a:ext>
            </a:extLst>
          </p:cNvPr>
          <p:cNvCxnSpPr/>
          <p:nvPr/>
        </p:nvCxnSpPr>
        <p:spPr>
          <a:xfrm>
            <a:off x="5712737" y="1081783"/>
            <a:ext cx="0" cy="5106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631FB2D-8A4F-7554-2762-309CC969CE7D}"/>
              </a:ext>
            </a:extLst>
          </p:cNvPr>
          <p:cNvGrpSpPr/>
          <p:nvPr/>
        </p:nvGrpSpPr>
        <p:grpSpPr>
          <a:xfrm>
            <a:off x="7115530" y="1081783"/>
            <a:ext cx="4426543" cy="2551461"/>
            <a:chOff x="3003384" y="1817037"/>
            <a:chExt cx="4426543" cy="2551461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5535BB1-406D-285B-F5AB-54D967C6E79F}"/>
                </a:ext>
              </a:extLst>
            </p:cNvPr>
            <p:cNvGrpSpPr/>
            <p:nvPr/>
          </p:nvGrpSpPr>
          <p:grpSpPr>
            <a:xfrm>
              <a:off x="3003384" y="1817037"/>
              <a:ext cx="3945298" cy="1733975"/>
              <a:chOff x="3003384" y="1817037"/>
              <a:chExt cx="3945298" cy="1733975"/>
            </a:xfrm>
          </p:grpSpPr>
          <p:pic>
            <p:nvPicPr>
              <p:cNvPr id="37" name="Gráfico 36" descr="Hombre con relleno sólido">
                <a:extLst>
                  <a:ext uri="{FF2B5EF4-FFF2-40B4-BE49-F238E27FC236}">
                    <a16:creationId xmlns:a16="http://schemas.microsoft.com/office/drawing/2014/main" id="{6DBCD3E5-1193-984F-60CD-491246FD9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4942" y="2693169"/>
                <a:ext cx="505264" cy="505264"/>
              </a:xfrm>
              <a:prstGeom prst="rect">
                <a:avLst/>
              </a:prstGeom>
            </p:spPr>
          </p:pic>
          <p:pic>
            <p:nvPicPr>
              <p:cNvPr id="38" name="Gráfico 37" descr="Banco con relleno sólido">
                <a:extLst>
                  <a:ext uri="{FF2B5EF4-FFF2-40B4-BE49-F238E27FC236}">
                    <a16:creationId xmlns:a16="http://schemas.microsoft.com/office/drawing/2014/main" id="{6479DE7E-AE39-4E74-51E0-FF7691A73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24942" y="2001706"/>
                <a:ext cx="547516" cy="547516"/>
              </a:xfrm>
              <a:prstGeom prst="rect">
                <a:avLst/>
              </a:prstGeom>
            </p:spPr>
          </p:pic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2CA99503-1D10-B9E3-7125-46E8EA0F3973}"/>
                  </a:ext>
                </a:extLst>
              </p:cNvPr>
              <p:cNvSpPr txBox="1"/>
              <p:nvPr/>
            </p:nvSpPr>
            <p:spPr>
              <a:xfrm>
                <a:off x="3255604" y="2485841"/>
                <a:ext cx="17796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EMPRESA EIRL</a:t>
                </a:r>
                <a:endParaRPr lang="es-PE" sz="1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0" name="Gráfico 39" descr="Hombre con relleno sólido">
                <a:extLst>
                  <a:ext uri="{FF2B5EF4-FFF2-40B4-BE49-F238E27FC236}">
                    <a16:creationId xmlns:a16="http://schemas.microsoft.com/office/drawing/2014/main" id="{B4E09474-E250-EF2C-6B62-F97046266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51413" y="2001705"/>
                <a:ext cx="547517" cy="547517"/>
              </a:xfrm>
              <a:prstGeom prst="rect">
                <a:avLst/>
              </a:prstGeom>
            </p:spPr>
          </p:pic>
          <p:pic>
            <p:nvPicPr>
              <p:cNvPr id="41" name="Picture 2" descr="CAMIÓN volquete HOWO 6X4 30t Sinotruk (ZZ3257N3847C) - China Dúmper,  volquete">
                <a:extLst>
                  <a:ext uri="{FF2B5EF4-FFF2-40B4-BE49-F238E27FC236}">
                    <a16:creationId xmlns:a16="http://schemas.microsoft.com/office/drawing/2014/main" id="{07830867-2792-76D2-791D-BC4D577DE0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94" b="90722" l="7336" r="95753">
                            <a14:foregroundMark x1="54826" y1="83505" x2="66409" y2="70103"/>
                            <a14:foregroundMark x1="81853" y1="66495" x2="95753" y2="40722"/>
                            <a14:foregroundMark x1="95753" y1="40722" x2="82625" y2="65464"/>
                            <a14:foregroundMark x1="84942" y1="75258" x2="79151" y2="73711"/>
                            <a14:foregroundMark x1="46332" y1="78866" x2="59459" y2="85052"/>
                            <a14:foregroundMark x1="55985" y1="82990" x2="51737" y2="90722"/>
                            <a14:foregroundMark x1="13900" y1="24227" x2="37452" y2="14948"/>
                            <a14:foregroundMark x1="7336" y1="27835" x2="7336" y2="27835"/>
                            <a14:foregroundMark x1="23166" y1="77320" x2="35907" y2="80928"/>
                            <a14:foregroundMark x1="59073" y1="89175" x2="61004" y2="78351"/>
                            <a14:backgroundMark x1="38224" y1="90722" x2="28958" y2="927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6244" y="1886172"/>
                <a:ext cx="739617" cy="553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3AC41119-B599-9836-E61A-B213561AA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7529" y="2424284"/>
                <a:ext cx="1374005" cy="0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E06CC266-1082-56E2-8BB8-A842E88E2B93}"/>
                  </a:ext>
                </a:extLst>
              </p:cNvPr>
              <p:cNvSpPr txBox="1"/>
              <p:nvPr/>
            </p:nvSpPr>
            <p:spPr>
              <a:xfrm>
                <a:off x="4792793" y="2485840"/>
                <a:ext cx="17796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>
                    <a:latin typeface="Arial Narrow" panose="020B0606020202030204" pitchFamily="34" charset="0"/>
                  </a:rPr>
                  <a:t>S/ 73,125</a:t>
                </a:r>
                <a:endParaRPr lang="es-PE" sz="10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4DCACB31-9EA4-03BE-7002-A207507D1266}"/>
                  </a:ext>
                </a:extLst>
              </p:cNvPr>
              <p:cNvSpPr txBox="1"/>
              <p:nvPr/>
            </p:nvSpPr>
            <p:spPr>
              <a:xfrm>
                <a:off x="3164970" y="3150902"/>
                <a:ext cx="1067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b="1" dirty="0">
                    <a:latin typeface="Arial Narrow" panose="020B0606020202030204" pitchFamily="34" charset="0"/>
                  </a:rPr>
                  <a:t>Representante Legal</a:t>
                </a:r>
                <a:endParaRPr lang="es-PE" sz="10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9D988192-F771-D814-0EDF-9B8C989842C1}"/>
                  </a:ext>
                </a:extLst>
              </p:cNvPr>
              <p:cNvSpPr txBox="1"/>
              <p:nvPr/>
            </p:nvSpPr>
            <p:spPr>
              <a:xfrm>
                <a:off x="5496327" y="2478859"/>
                <a:ext cx="14523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b="1" dirty="0">
                    <a:latin typeface="Arial Narrow" panose="020B0606020202030204" pitchFamily="34" charset="0"/>
                  </a:rPr>
                  <a:t>Comprador</a:t>
                </a:r>
                <a:endParaRPr lang="es-PE" sz="10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9F3AC12F-61CE-6C16-BC75-1EC8BD5ACB44}"/>
                  </a:ext>
                </a:extLst>
              </p:cNvPr>
              <p:cNvSpPr txBox="1"/>
              <p:nvPr/>
            </p:nvSpPr>
            <p:spPr>
              <a:xfrm>
                <a:off x="3003384" y="1817037"/>
                <a:ext cx="14523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b="1" dirty="0">
                    <a:latin typeface="Arial Narrow" panose="020B0606020202030204" pitchFamily="34" charset="0"/>
                  </a:rPr>
                  <a:t>Vendedor</a:t>
                </a:r>
                <a:endParaRPr lang="es-PE" sz="10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89FF175E-077B-032A-5A07-BE7A6C69E142}"/>
                </a:ext>
              </a:extLst>
            </p:cNvPr>
            <p:cNvSpPr txBox="1"/>
            <p:nvPr/>
          </p:nvSpPr>
          <p:spPr>
            <a:xfrm>
              <a:off x="5450696" y="3506724"/>
              <a:ext cx="19792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000" b="1" dirty="0">
                  <a:latin typeface="Arial Narrow" panose="020B0606020202030204" pitchFamily="34" charset="0"/>
                </a:rPr>
                <a:t>Edad: </a:t>
              </a:r>
              <a:r>
                <a:rPr lang="es-ES" sz="1000" dirty="0">
                  <a:latin typeface="Arial Narrow" panose="020B0606020202030204" pitchFamily="34" charset="0"/>
                </a:rPr>
                <a:t>38 años</a:t>
              </a:r>
            </a:p>
            <a:p>
              <a:pPr algn="just"/>
              <a:r>
                <a:rPr lang="es-ES" sz="1000" b="1" dirty="0">
                  <a:latin typeface="Arial Narrow" panose="020B0606020202030204" pitchFamily="34" charset="0"/>
                </a:rPr>
                <a:t>Ocupación declarada: </a:t>
              </a:r>
              <a:r>
                <a:rPr lang="es-ES" sz="1000" dirty="0">
                  <a:latin typeface="Arial Narrow" panose="020B0606020202030204" pitchFamily="34" charset="0"/>
                </a:rPr>
                <a:t>Agricultor</a:t>
              </a:r>
            </a:p>
            <a:p>
              <a:pPr algn="just"/>
              <a:r>
                <a:rPr lang="es-ES" sz="1000" b="1" dirty="0">
                  <a:latin typeface="Arial Narrow" panose="020B0606020202030204" pitchFamily="34" charset="0"/>
                </a:rPr>
                <a:t>Actividad según </a:t>
              </a:r>
              <a:r>
                <a:rPr lang="es-ES" sz="1000" b="1" dirty="0" err="1">
                  <a:latin typeface="Arial Narrow" panose="020B0606020202030204" pitchFamily="34" charset="0"/>
                </a:rPr>
                <a:t>Sunat</a:t>
              </a:r>
              <a:r>
                <a:rPr lang="es-ES" sz="1000" dirty="0">
                  <a:latin typeface="Arial Narrow" panose="020B0606020202030204" pitchFamily="34" charset="0"/>
                </a:rPr>
                <a:t>: Persona natural con negocio con </a:t>
              </a:r>
              <a:r>
                <a:rPr lang="es-ES" sz="1000" dirty="0" err="1">
                  <a:latin typeface="Arial Narrow" panose="020B0606020202030204" pitchFamily="34" charset="0"/>
                </a:rPr>
                <a:t>Act</a:t>
              </a:r>
              <a:r>
                <a:rPr lang="es-ES" sz="1000" dirty="0">
                  <a:latin typeface="Arial Narrow" panose="020B0606020202030204" pitchFamily="34" charset="0"/>
                </a:rPr>
                <a:t>. Principal Extracción de Piedra, Arena y Arcilla.</a:t>
              </a:r>
              <a:endParaRPr lang="es-PE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A535CA57-AC7A-7A76-F906-9626E5DDBD08}"/>
                </a:ext>
              </a:extLst>
            </p:cNvPr>
            <p:cNvSpPr txBox="1"/>
            <p:nvPr/>
          </p:nvSpPr>
          <p:spPr>
            <a:xfrm>
              <a:off x="5737842" y="2756037"/>
              <a:ext cx="1133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Origen de los fondos:</a:t>
              </a:r>
            </a:p>
            <a:p>
              <a:pPr algn="just"/>
              <a:r>
                <a:rPr lang="es-ES" sz="1000" dirty="0">
                  <a:latin typeface="Arial Narrow" panose="020B0606020202030204" pitchFamily="34" charset="0"/>
                </a:rPr>
                <a:t>Ahorros producto de la agricultura.</a:t>
              </a:r>
              <a:endParaRPr lang="es-PE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FA75154E-82AB-CC85-55FB-9F9375B55CF5}"/>
                </a:ext>
              </a:extLst>
            </p:cNvPr>
            <p:cNvSpPr txBox="1"/>
            <p:nvPr/>
          </p:nvSpPr>
          <p:spPr>
            <a:xfrm>
              <a:off x="3053380" y="3513904"/>
              <a:ext cx="1522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0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Origen de los fondos:</a:t>
              </a:r>
            </a:p>
            <a:p>
              <a:pPr algn="just"/>
              <a:r>
                <a:rPr lang="es-ES" sz="1000" dirty="0">
                  <a:latin typeface="Arial Narrow" panose="020B0606020202030204" pitchFamily="34" charset="0"/>
                </a:rPr>
                <a:t>Proviene de una donación.</a:t>
              </a:r>
              <a:endParaRPr lang="es-PE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6DAA16B-2146-A26C-9FEC-B75FDC906D3C}"/>
              </a:ext>
            </a:extLst>
          </p:cNvPr>
          <p:cNvSpPr txBox="1"/>
          <p:nvPr/>
        </p:nvSpPr>
        <p:spPr>
          <a:xfrm>
            <a:off x="5801566" y="4859094"/>
            <a:ext cx="609750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s-PE" sz="1300" dirty="0">
                <a:latin typeface="Arial Narrow" panose="020B0606020202030204" pitchFamily="34" charset="0"/>
              </a:rPr>
              <a:t>Empresa vendedora tiene 4 años en el mercado.</a:t>
            </a:r>
          </a:p>
          <a:p>
            <a:pPr marL="342900" indent="-342900" algn="just">
              <a:buAutoNum type="arabicPeriod"/>
            </a:pPr>
            <a:r>
              <a:rPr lang="es-PE" sz="1300" dirty="0">
                <a:latin typeface="Arial Narrow" panose="020B0606020202030204" pitchFamily="34" charset="0"/>
              </a:rPr>
              <a:t>El vehículo fue donado a la empresa por los padres del representante legal de la empresa vendedora.</a:t>
            </a:r>
          </a:p>
          <a:p>
            <a:pPr marL="342900" indent="-342900" algn="just">
              <a:buFontTx/>
              <a:buAutoNum type="arabicPeriod"/>
            </a:pPr>
            <a:r>
              <a:rPr lang="es-PE" sz="1300" dirty="0">
                <a:latin typeface="Arial Narrow" panose="020B0606020202030204" pitchFamily="34" charset="0"/>
              </a:rPr>
              <a:t>Los padres del representante legal están siendo investigados por el delito de lavado de activos.</a:t>
            </a:r>
          </a:p>
          <a:p>
            <a:pPr marL="342900" indent="-342900" algn="just">
              <a:buFontTx/>
              <a:buAutoNum type="arabicPeriod"/>
            </a:pPr>
            <a:r>
              <a:rPr lang="es-PE" sz="1300" dirty="0">
                <a:latin typeface="Arial Narrow" panose="020B0606020202030204" pitchFamily="34" charset="0"/>
              </a:rPr>
              <a:t>Representante legal registra una actividad diferente a la que se dedica la empresa.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9AA59A-88AE-E995-A4E2-F2785F6E9E1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5329" b="21543"/>
          <a:stretch/>
        </p:blipFill>
        <p:spPr>
          <a:xfrm>
            <a:off x="387581" y="2416175"/>
            <a:ext cx="1339338" cy="16392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189463B-6145-BCFF-08DE-E3A447ACFC6D}"/>
              </a:ext>
            </a:extLst>
          </p:cNvPr>
          <p:cNvSpPr txBox="1"/>
          <p:nvPr/>
        </p:nvSpPr>
        <p:spPr>
          <a:xfrm>
            <a:off x="387581" y="4127504"/>
            <a:ext cx="152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Origen de los fondos:</a:t>
            </a:r>
          </a:p>
          <a:p>
            <a:pPr algn="just"/>
            <a:r>
              <a:rPr lang="es-ES" sz="1000" dirty="0">
                <a:latin typeface="Arial Narrow" panose="020B0606020202030204" pitchFamily="34" charset="0"/>
              </a:rPr>
              <a:t>Proviene de una donación.</a:t>
            </a:r>
            <a:endParaRPr lang="es-PE" sz="10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AMIÓN volquete HOWO 6X4 30t Sinotruk (ZZ3257N3847C) - China Dúmper,  volquete">
            <a:extLst>
              <a:ext uri="{FF2B5EF4-FFF2-40B4-BE49-F238E27FC236}">
                <a16:creationId xmlns:a16="http://schemas.microsoft.com/office/drawing/2014/main" id="{8160B067-2448-22E6-68C6-B93F8B20A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4" b="90722" l="7336" r="95753">
                        <a14:foregroundMark x1="54826" y1="83505" x2="66409" y2="70103"/>
                        <a14:foregroundMark x1="81853" y1="66495" x2="95753" y2="40722"/>
                        <a14:foregroundMark x1="95753" y1="40722" x2="82625" y2="65464"/>
                        <a14:foregroundMark x1="84942" y1="75258" x2="79151" y2="73711"/>
                        <a14:foregroundMark x1="46332" y1="78866" x2="59459" y2="85052"/>
                        <a14:foregroundMark x1="55985" y1="82990" x2="51737" y2="90722"/>
                        <a14:foregroundMark x1="13900" y1="24227" x2="37452" y2="14948"/>
                        <a14:foregroundMark x1="7336" y1="27835" x2="7336" y2="27835"/>
                        <a14:foregroundMark x1="23166" y1="77320" x2="35907" y2="80928"/>
                        <a14:foregroundMark x1="59073" y1="89175" x2="61004" y2="78351"/>
                        <a14:backgroundMark x1="38224" y1="90722" x2="28958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28" y="2736911"/>
            <a:ext cx="739617" cy="5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9BC2235-4E4B-1457-D24F-94593100093E}"/>
              </a:ext>
            </a:extLst>
          </p:cNvPr>
          <p:cNvCxnSpPr>
            <a:cxnSpLocks/>
          </p:cNvCxnSpPr>
          <p:nvPr/>
        </p:nvCxnSpPr>
        <p:spPr>
          <a:xfrm>
            <a:off x="1858413" y="3275023"/>
            <a:ext cx="1374005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73FA5E3-9ABA-B551-A914-F731A27B5B8F}"/>
              </a:ext>
            </a:extLst>
          </p:cNvPr>
          <p:cNvSpPr txBox="1"/>
          <p:nvPr/>
        </p:nvSpPr>
        <p:spPr>
          <a:xfrm>
            <a:off x="2113678" y="3336579"/>
            <a:ext cx="666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 Narrow" panose="020B0606020202030204" pitchFamily="34" charset="0"/>
              </a:rPr>
              <a:t>S/ 73,125</a:t>
            </a:r>
            <a:endParaRPr lang="es-PE" sz="1000" b="1" dirty="0">
              <a:latin typeface="Arial Narrow" panose="020B0606020202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349EF77-CD06-D3D9-E2FE-7D10AF35D257}"/>
              </a:ext>
            </a:extLst>
          </p:cNvPr>
          <p:cNvSpPr txBox="1"/>
          <p:nvPr/>
        </p:nvSpPr>
        <p:spPr>
          <a:xfrm>
            <a:off x="3068109" y="4127504"/>
            <a:ext cx="1979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Edad: </a:t>
            </a:r>
            <a:r>
              <a:rPr lang="es-ES" sz="1000" dirty="0">
                <a:latin typeface="Arial Narrow" panose="020B0606020202030204" pitchFamily="34" charset="0"/>
              </a:rPr>
              <a:t>38 años</a:t>
            </a:r>
          </a:p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Ocupación declarada: </a:t>
            </a:r>
            <a:r>
              <a:rPr lang="es-ES" sz="1000" dirty="0">
                <a:latin typeface="Arial Narrow" panose="020B0606020202030204" pitchFamily="34" charset="0"/>
              </a:rPr>
              <a:t>Agricultor</a:t>
            </a:r>
          </a:p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Actividad según </a:t>
            </a:r>
            <a:r>
              <a:rPr lang="es-ES" sz="1000" b="1" dirty="0" err="1">
                <a:latin typeface="Arial Narrow" panose="020B0606020202030204" pitchFamily="34" charset="0"/>
              </a:rPr>
              <a:t>Sunat</a:t>
            </a:r>
            <a:r>
              <a:rPr lang="es-ES" sz="1000" dirty="0">
                <a:latin typeface="Arial Narrow" panose="020B0606020202030204" pitchFamily="34" charset="0"/>
              </a:rPr>
              <a:t>: Persona natural con negocio con </a:t>
            </a:r>
            <a:r>
              <a:rPr lang="es-ES" sz="1000" dirty="0" err="1">
                <a:latin typeface="Arial Narrow" panose="020B0606020202030204" pitchFamily="34" charset="0"/>
              </a:rPr>
              <a:t>Act</a:t>
            </a:r>
            <a:r>
              <a:rPr lang="es-ES" sz="1000" dirty="0">
                <a:latin typeface="Arial Narrow" panose="020B0606020202030204" pitchFamily="34" charset="0"/>
              </a:rPr>
              <a:t>. Principal Extracción de Piedra, Arena y Arcilla.</a:t>
            </a:r>
            <a:endParaRPr lang="es-PE" sz="1000" dirty="0">
              <a:latin typeface="Arial Narrow" panose="020B060602020203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9BF0F29-3404-35EF-BEB5-003879FDE068}"/>
              </a:ext>
            </a:extLst>
          </p:cNvPr>
          <p:cNvSpPr txBox="1"/>
          <p:nvPr/>
        </p:nvSpPr>
        <p:spPr>
          <a:xfrm>
            <a:off x="3370108" y="3403373"/>
            <a:ext cx="113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Origen de los fondos:</a:t>
            </a:r>
          </a:p>
          <a:p>
            <a:pPr algn="just"/>
            <a:r>
              <a:rPr lang="es-ES" sz="1000" dirty="0">
                <a:latin typeface="Arial Narrow" panose="020B0606020202030204" pitchFamily="34" charset="0"/>
              </a:rPr>
              <a:t>Ahorros producto de la agricultura.</a:t>
            </a:r>
            <a:endParaRPr lang="es-PE" sz="1000" dirty="0">
              <a:latin typeface="Arial Narrow" panose="020B060602020203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03A21E2-7A44-735C-3C0B-A29D21469DCB}"/>
              </a:ext>
            </a:extLst>
          </p:cNvPr>
          <p:cNvSpPr txBox="1"/>
          <p:nvPr/>
        </p:nvSpPr>
        <p:spPr>
          <a:xfrm>
            <a:off x="5860178" y="1199162"/>
            <a:ext cx="146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Inicio de actividades</a:t>
            </a:r>
            <a:r>
              <a:rPr lang="es-ES" sz="1000" dirty="0">
                <a:latin typeface="Arial Narrow" panose="020B0606020202030204" pitchFamily="34" charset="0"/>
              </a:rPr>
              <a:t>: 24/09/2021</a:t>
            </a:r>
          </a:p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Actividad</a:t>
            </a:r>
            <a:r>
              <a:rPr lang="es-ES" sz="1000" dirty="0">
                <a:latin typeface="Arial Narrow" panose="020B0606020202030204" pitchFamily="34" charset="0"/>
              </a:rPr>
              <a:t>: Transporte de carga por carretera</a:t>
            </a:r>
            <a:endParaRPr lang="es-PE" sz="1000" dirty="0">
              <a:latin typeface="Arial Narrow" panose="020B060602020203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4859651-4AA6-4233-BCFA-8ED44C259D12}"/>
              </a:ext>
            </a:extLst>
          </p:cNvPr>
          <p:cNvSpPr txBox="1"/>
          <p:nvPr/>
        </p:nvSpPr>
        <p:spPr>
          <a:xfrm>
            <a:off x="5863798" y="3125498"/>
            <a:ext cx="1979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Edad: </a:t>
            </a:r>
            <a:r>
              <a:rPr lang="es-ES" sz="1000" dirty="0">
                <a:latin typeface="Arial Narrow" panose="020B0606020202030204" pitchFamily="34" charset="0"/>
              </a:rPr>
              <a:t>30 años</a:t>
            </a:r>
          </a:p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Ocupación declarada: </a:t>
            </a:r>
            <a:r>
              <a:rPr lang="es-ES" sz="1000" dirty="0">
                <a:latin typeface="Arial Narrow" panose="020B0606020202030204" pitchFamily="34" charset="0"/>
              </a:rPr>
              <a:t>Empresario</a:t>
            </a:r>
          </a:p>
          <a:p>
            <a:pPr algn="just"/>
            <a:r>
              <a:rPr lang="es-ES" sz="1000" b="1" dirty="0">
                <a:latin typeface="Arial Narrow" panose="020B0606020202030204" pitchFamily="34" charset="0"/>
              </a:rPr>
              <a:t>Actividad según </a:t>
            </a:r>
            <a:r>
              <a:rPr lang="es-ES" sz="1000" b="1" dirty="0" err="1">
                <a:latin typeface="Arial Narrow" panose="020B0606020202030204" pitchFamily="34" charset="0"/>
              </a:rPr>
              <a:t>Sunat</a:t>
            </a:r>
            <a:r>
              <a:rPr lang="es-ES" sz="1000" dirty="0">
                <a:latin typeface="Arial Narrow" panose="020B0606020202030204" pitchFamily="34" charset="0"/>
              </a:rPr>
              <a:t>: </a:t>
            </a:r>
            <a:r>
              <a:rPr lang="es-ES" sz="1000" dirty="0" err="1">
                <a:latin typeface="Arial Narrow" panose="020B0606020202030204" pitchFamily="34" charset="0"/>
              </a:rPr>
              <a:t>Act</a:t>
            </a:r>
            <a:r>
              <a:rPr lang="es-ES" sz="1000" dirty="0">
                <a:latin typeface="Arial Narrow" panose="020B0606020202030204" pitchFamily="34" charset="0"/>
              </a:rPr>
              <a:t>. Inmobiliarias realizadas con bienes propios o arrendados.</a:t>
            </a:r>
            <a:endParaRPr lang="es-PE" sz="1000" dirty="0">
              <a:latin typeface="Arial Narrow" panose="020B060602020203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FE56CCE-7CFB-F20E-7F7D-DB28E08D6938}"/>
              </a:ext>
            </a:extLst>
          </p:cNvPr>
          <p:cNvSpPr txBox="1"/>
          <p:nvPr/>
        </p:nvSpPr>
        <p:spPr>
          <a:xfrm>
            <a:off x="5789366" y="4166386"/>
            <a:ext cx="6121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OPERACIÓN INUSUAL:</a:t>
            </a:r>
          </a:p>
          <a:p>
            <a:r>
              <a:rPr lang="es-ES" sz="18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Se calificó como operación inusual:</a:t>
            </a:r>
          </a:p>
        </p:txBody>
      </p:sp>
    </p:spTree>
    <p:extLst>
      <p:ext uri="{BB962C8B-B14F-4D97-AF65-F5344CB8AC3E}">
        <p14:creationId xmlns:p14="http://schemas.microsoft.com/office/powerpoint/2010/main" val="1865481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5" grpId="0"/>
      <p:bldP spid="48" grpId="0"/>
      <p:bldP spid="49" grpId="0"/>
      <p:bldP spid="50" grpId="0"/>
      <p:bldP spid="52" grpId="0"/>
      <p:bldP spid="53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C198AE6-C33A-4D2C-F783-88A7FA53C526}"/>
              </a:ext>
            </a:extLst>
          </p:cNvPr>
          <p:cNvSpPr/>
          <p:nvPr/>
        </p:nvSpPr>
        <p:spPr>
          <a:xfrm>
            <a:off x="0" y="0"/>
            <a:ext cx="4248150" cy="6857410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20086ECF-6801-90C4-A8A5-9D18F68EF86B}"/>
              </a:ext>
            </a:extLst>
          </p:cNvPr>
          <p:cNvSpPr txBox="1">
            <a:spLocks/>
          </p:cNvSpPr>
          <p:nvPr/>
        </p:nvSpPr>
        <p:spPr>
          <a:xfrm>
            <a:off x="6265057" y="2902429"/>
            <a:ext cx="5371771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200" b="1" dirty="0">
                <a:solidFill>
                  <a:srgbClr val="2D2D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ESTADISTICA DE SEÑALES DE ALERTA Y OPERACIONES INUSUALES</a:t>
            </a:r>
          </a:p>
          <a:p>
            <a:pPr algn="l"/>
            <a:endParaRPr lang="es-PE" sz="1200" b="1" dirty="0">
              <a:solidFill>
                <a:srgbClr val="2D2D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75C9B17C-6C2C-38F1-915A-E053C0CB1C6B}"/>
              </a:ext>
            </a:extLst>
          </p:cNvPr>
          <p:cNvSpPr/>
          <p:nvPr/>
        </p:nvSpPr>
        <p:spPr>
          <a:xfrm rot="16200000">
            <a:off x="2715068" y="-431278"/>
            <a:ext cx="587373" cy="2478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4B7F2ACF-92DC-431D-ED32-FADA35D5AC21}"/>
              </a:ext>
            </a:extLst>
          </p:cNvPr>
          <p:cNvSpPr/>
          <p:nvPr/>
        </p:nvSpPr>
        <p:spPr>
          <a:xfrm rot="5400000">
            <a:off x="5948" y="507684"/>
            <a:ext cx="587373" cy="6008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418D1D2-AB4F-9C8E-64A1-FE0087E51CF8}"/>
              </a:ext>
            </a:extLst>
          </p:cNvPr>
          <p:cNvSpPr/>
          <p:nvPr/>
        </p:nvSpPr>
        <p:spPr>
          <a:xfrm>
            <a:off x="802116" y="503387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87E4F6E2-BAF0-388A-5EE1-0ACD3B4CE290}"/>
              </a:ext>
            </a:extLst>
          </p:cNvPr>
          <p:cNvSpPr/>
          <p:nvPr/>
        </p:nvSpPr>
        <p:spPr>
          <a:xfrm rot="5400000" flipH="1">
            <a:off x="759168" y="716484"/>
            <a:ext cx="587373" cy="21073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3B881932-373C-CF46-9546-E3CE768BECB4}"/>
              </a:ext>
            </a:extLst>
          </p:cNvPr>
          <p:cNvSpPr/>
          <p:nvPr/>
        </p:nvSpPr>
        <p:spPr>
          <a:xfrm rot="16200000" flipH="1">
            <a:off x="3468289" y="1283972"/>
            <a:ext cx="587373" cy="9723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88C0EE5C-5B4F-0C99-613B-2345871A399C}"/>
              </a:ext>
            </a:extLst>
          </p:cNvPr>
          <p:cNvSpPr/>
          <p:nvPr/>
        </p:nvSpPr>
        <p:spPr>
          <a:xfrm flipH="1">
            <a:off x="2472883" y="1465412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CD9CCFD8-89F3-F8CE-CAFF-261C060FE533}"/>
              </a:ext>
            </a:extLst>
          </p:cNvPr>
          <p:cNvSpPr txBox="1">
            <a:spLocks/>
          </p:cNvSpPr>
          <p:nvPr/>
        </p:nvSpPr>
        <p:spPr>
          <a:xfrm>
            <a:off x="689924" y="3372436"/>
            <a:ext cx="2868302" cy="611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  <a:endParaRPr lang="es-PE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742B4A23-E92B-5DCA-0047-7FA45C4BBFD9}"/>
              </a:ext>
            </a:extLst>
          </p:cNvPr>
          <p:cNvSpPr txBox="1">
            <a:spLocks/>
          </p:cNvSpPr>
          <p:nvPr/>
        </p:nvSpPr>
        <p:spPr>
          <a:xfrm>
            <a:off x="6265059" y="3444321"/>
            <a:ext cx="4297194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rgbClr val="2D2D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PROCESO DE GESTIÓN DE LAS SEÑALES DE ALERTA</a:t>
            </a:r>
            <a:endParaRPr lang="es-PE" sz="1200" b="1" dirty="0">
              <a:solidFill>
                <a:srgbClr val="2D2D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5122EE-D07D-2C7D-9D6B-117EC7852BF3}"/>
              </a:ext>
            </a:extLst>
          </p:cNvPr>
          <p:cNvSpPr txBox="1">
            <a:spLocks/>
          </p:cNvSpPr>
          <p:nvPr/>
        </p:nvSpPr>
        <p:spPr>
          <a:xfrm>
            <a:off x="6265058" y="4185982"/>
            <a:ext cx="6125576" cy="294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rgbClr val="2D2D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 UNA OPERACIONES INUSUAL E INFORME DE RIESGO</a:t>
            </a:r>
            <a:endParaRPr lang="es-PE" sz="1200" b="1" dirty="0">
              <a:solidFill>
                <a:srgbClr val="2D2D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33A39A-8E4D-B91B-AD8C-BE452B319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b="19905"/>
          <a:stretch/>
        </p:blipFill>
        <p:spPr>
          <a:xfrm>
            <a:off x="9095479" y="83840"/>
            <a:ext cx="3097518" cy="22619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4AC5EF-8CAB-4C1B-CE73-6C08B7430684}"/>
              </a:ext>
            </a:extLst>
          </p:cNvPr>
          <p:cNvSpPr txBox="1"/>
          <p:nvPr/>
        </p:nvSpPr>
        <p:spPr>
          <a:xfrm>
            <a:off x="5021414" y="1950245"/>
            <a:ext cx="435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 - - - - - - - - - - - - - - - - - - - - - - - - - - - - - - - - - -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5CD0F41-EA30-2960-94EB-3D8E118052B3}"/>
              </a:ext>
            </a:extLst>
          </p:cNvPr>
          <p:cNvGrpSpPr/>
          <p:nvPr/>
        </p:nvGrpSpPr>
        <p:grpSpPr>
          <a:xfrm>
            <a:off x="5497449" y="2726896"/>
            <a:ext cx="501145" cy="501743"/>
            <a:chOff x="2445702" y="2525684"/>
            <a:chExt cx="627193" cy="664933"/>
          </a:xfrm>
        </p:grpSpPr>
        <p:sp>
          <p:nvSpPr>
            <p:cNvPr id="11" name="Conector 44">
              <a:extLst>
                <a:ext uri="{FF2B5EF4-FFF2-40B4-BE49-F238E27FC236}">
                  <a16:creationId xmlns:a16="http://schemas.microsoft.com/office/drawing/2014/main" id="{AF97A372-8CDA-2EB3-4E86-D49400B9D416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20709F8-CDE6-7BE6-E9B5-9F211A463F1D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59E6B14-6196-1A37-170D-0F7D9C610344}"/>
              </a:ext>
            </a:extLst>
          </p:cNvPr>
          <p:cNvGrpSpPr/>
          <p:nvPr/>
        </p:nvGrpSpPr>
        <p:grpSpPr>
          <a:xfrm>
            <a:off x="5517399" y="3385086"/>
            <a:ext cx="501145" cy="501743"/>
            <a:chOff x="2445702" y="2525684"/>
            <a:chExt cx="627193" cy="664933"/>
          </a:xfrm>
        </p:grpSpPr>
        <p:sp>
          <p:nvSpPr>
            <p:cNvPr id="14" name="Conector 44">
              <a:extLst>
                <a:ext uri="{FF2B5EF4-FFF2-40B4-BE49-F238E27FC236}">
                  <a16:creationId xmlns:a16="http://schemas.microsoft.com/office/drawing/2014/main" id="{1649F661-93E9-E4A1-713E-D325AC775A4C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9CA01F9-814E-F877-3CC8-1EC05C2D42E7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FFE6E7-A2E7-B072-51B2-61A8FAAADFDD}"/>
              </a:ext>
            </a:extLst>
          </p:cNvPr>
          <p:cNvGrpSpPr/>
          <p:nvPr/>
        </p:nvGrpSpPr>
        <p:grpSpPr>
          <a:xfrm>
            <a:off x="5517398" y="4043276"/>
            <a:ext cx="501145" cy="501743"/>
            <a:chOff x="2445702" y="2525684"/>
            <a:chExt cx="627193" cy="664933"/>
          </a:xfrm>
        </p:grpSpPr>
        <p:sp>
          <p:nvSpPr>
            <p:cNvPr id="17" name="Conector 44">
              <a:extLst>
                <a:ext uri="{FF2B5EF4-FFF2-40B4-BE49-F238E27FC236}">
                  <a16:creationId xmlns:a16="http://schemas.microsoft.com/office/drawing/2014/main" id="{A76793D6-F9D9-5E19-223B-9415050441F9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759EB47-FFCB-617C-0B37-1B7643FE0CCE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8AB9A15-1B48-1F43-1ECA-BB56A8045EDC}"/>
              </a:ext>
            </a:extLst>
          </p:cNvPr>
          <p:cNvGrpSpPr/>
          <p:nvPr/>
        </p:nvGrpSpPr>
        <p:grpSpPr>
          <a:xfrm>
            <a:off x="5517528" y="4716936"/>
            <a:ext cx="501145" cy="501743"/>
            <a:chOff x="2445702" y="2525684"/>
            <a:chExt cx="627193" cy="664933"/>
          </a:xfrm>
        </p:grpSpPr>
        <p:sp>
          <p:nvSpPr>
            <p:cNvPr id="20" name="Conector 44">
              <a:extLst>
                <a:ext uri="{FF2B5EF4-FFF2-40B4-BE49-F238E27FC236}">
                  <a16:creationId xmlns:a16="http://schemas.microsoft.com/office/drawing/2014/main" id="{1B39DA57-A41B-8246-C7C1-579266321805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06779642-0DAE-E8E5-B04E-FA0F9109D346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5890733-76A9-E03F-F1E1-B580AD468F55}"/>
              </a:ext>
            </a:extLst>
          </p:cNvPr>
          <p:cNvSpPr txBox="1"/>
          <p:nvPr/>
        </p:nvSpPr>
        <p:spPr>
          <a:xfrm>
            <a:off x="5607437" y="2806260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2EAEC40-2A0E-0254-1EEC-E80C21DAA969}"/>
              </a:ext>
            </a:extLst>
          </p:cNvPr>
          <p:cNvSpPr txBox="1"/>
          <p:nvPr/>
        </p:nvSpPr>
        <p:spPr>
          <a:xfrm>
            <a:off x="5633340" y="3452404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9EFEF8E-B3D9-449D-C41E-105AC650E5B9}"/>
              </a:ext>
            </a:extLst>
          </p:cNvPr>
          <p:cNvSpPr txBox="1"/>
          <p:nvPr/>
        </p:nvSpPr>
        <p:spPr>
          <a:xfrm>
            <a:off x="5624194" y="4123147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1AA795E-2DA3-0F03-FE32-5AB568D4EDB1}"/>
              </a:ext>
            </a:extLst>
          </p:cNvPr>
          <p:cNvSpPr txBox="1"/>
          <p:nvPr/>
        </p:nvSpPr>
        <p:spPr>
          <a:xfrm>
            <a:off x="5624195" y="4794936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4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5F73AB-3BDE-BABE-E937-07CC98A1EF6D}"/>
              </a:ext>
            </a:extLst>
          </p:cNvPr>
          <p:cNvSpPr txBox="1">
            <a:spLocks/>
          </p:cNvSpPr>
          <p:nvPr/>
        </p:nvSpPr>
        <p:spPr>
          <a:xfrm>
            <a:off x="6265058" y="4723783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rgbClr val="2D2D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CASOS PRÁCTICOS</a:t>
            </a:r>
            <a:endParaRPr lang="es-PE" sz="1200" b="1" dirty="0">
              <a:solidFill>
                <a:srgbClr val="2D2D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7206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2C2B1-0C76-4E7F-F0E1-F5CD1AF63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0E0018A2-AB2C-2E4C-74CB-82C82B5E1138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EDF66BAF-756B-014D-9B31-D47B9E5E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108" y="6546602"/>
            <a:ext cx="3141784" cy="19157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34607BB6-4425-A389-9CC2-36E4E2872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4552" y="207760"/>
            <a:ext cx="566753" cy="5667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16B6C1-648E-8A6B-9FE6-42D9FCBF3D39}"/>
              </a:ext>
            </a:extLst>
          </p:cNvPr>
          <p:cNvSpPr txBox="1"/>
          <p:nvPr/>
        </p:nvSpPr>
        <p:spPr>
          <a:xfrm>
            <a:off x="179939" y="115282"/>
            <a:ext cx="8184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 b="1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CASO 1: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BC0035-DDE8-4439-D1EC-846D75C6CB9D}"/>
              </a:ext>
            </a:extLst>
          </p:cNvPr>
          <p:cNvSpPr txBox="1"/>
          <p:nvPr/>
        </p:nvSpPr>
        <p:spPr>
          <a:xfrm>
            <a:off x="1255529" y="164405"/>
            <a:ext cx="69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ACTO NOTARIAL: COMPRAVENTA DE BIEN MUEBLE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E57B39-8435-5BAD-8FF8-63779E2C2539}"/>
              </a:ext>
            </a:extLst>
          </p:cNvPr>
          <p:cNvSpPr txBox="1"/>
          <p:nvPr/>
        </p:nvSpPr>
        <p:spPr>
          <a:xfrm>
            <a:off x="181364" y="934320"/>
            <a:ext cx="692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Operación Inusual:</a:t>
            </a:r>
            <a:endParaRPr lang="es-PE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CEF52E70-F21F-43F7-C240-00ED25FCA15B}"/>
              </a:ext>
            </a:extLst>
          </p:cNvPr>
          <p:cNvSpPr txBox="1"/>
          <p:nvPr/>
        </p:nvSpPr>
        <p:spPr>
          <a:xfrm>
            <a:off x="8146417" y="3017410"/>
            <a:ext cx="36938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Arial Narrow" panose="020B0606020202030204" pitchFamily="34" charset="0"/>
              </a:rPr>
              <a:t>Propuesta ROS:</a:t>
            </a:r>
          </a:p>
          <a:p>
            <a:r>
              <a:rPr lang="es-ES" sz="12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Se calificó como Propuesta ROS por:</a:t>
            </a:r>
          </a:p>
          <a:p>
            <a:endParaRPr lang="es-ES" sz="12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s</a:t>
            </a:r>
            <a:r>
              <a:rPr lang="es-E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ignificativa en el precio del vehículo en un corto periodo </a:t>
            </a:r>
            <a:r>
              <a:rPr lang="es-ES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tiempo, sin justificación aparente (siniestralidad, multas, medidas cautelares).</a:t>
            </a:r>
            <a:endParaRPr lang="es-ES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s-ES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" sz="1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raslado de la propiedad entre vinculados y no vinculados de manera sucesiva (actos simulados y utilizando testaferros).</a:t>
            </a:r>
          </a:p>
          <a:p>
            <a:pPr marL="342900" indent="-342900" algn="just">
              <a:buAutoNum type="arabicPeriod"/>
            </a:pPr>
            <a:r>
              <a:rPr lang="es-E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Los padres se encuentran investigados por tráfico de terrenos.</a:t>
            </a:r>
          </a:p>
          <a:p>
            <a:pPr marL="342900" indent="-342900" algn="just">
              <a:buAutoNum type="arabicPeriod"/>
            </a:pPr>
            <a:r>
              <a:rPr lang="es-E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Actos notariales previos con la misma modalidad.</a:t>
            </a:r>
            <a:endParaRPr lang="es-PE" sz="12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2A4B040-D4C8-97EF-C823-6AE82BFB2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7" y="1661025"/>
            <a:ext cx="1138380" cy="1869535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5443D53-2513-4339-1915-44983FA461F3}"/>
              </a:ext>
            </a:extLst>
          </p:cNvPr>
          <p:cNvCxnSpPr>
            <a:cxnSpLocks/>
          </p:cNvCxnSpPr>
          <p:nvPr/>
        </p:nvCxnSpPr>
        <p:spPr>
          <a:xfrm>
            <a:off x="1255529" y="2354415"/>
            <a:ext cx="2303554" cy="213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Picture 2" descr="CAMIÓN volquete HOWO 6X4 30t Sinotruk (ZZ3257N3847C) - China Dúmper,  volquete">
            <a:extLst>
              <a:ext uri="{FF2B5EF4-FFF2-40B4-BE49-F238E27FC236}">
                <a16:creationId xmlns:a16="http://schemas.microsoft.com/office/drawing/2014/main" id="{F74D9CBC-64AB-6386-6190-27F45733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0722" l="7336" r="95753">
                        <a14:foregroundMark x1="54826" y1="83505" x2="66409" y2="70103"/>
                        <a14:foregroundMark x1="81853" y1="66495" x2="95753" y2="40722"/>
                        <a14:foregroundMark x1="95753" y1="40722" x2="82625" y2="65464"/>
                        <a14:foregroundMark x1="84942" y1="75258" x2="79151" y2="73711"/>
                        <a14:foregroundMark x1="46332" y1="78866" x2="59459" y2="85052"/>
                        <a14:foregroundMark x1="55985" y1="82990" x2="51737" y2="90722"/>
                        <a14:foregroundMark x1="13900" y1="24227" x2="37452" y2="14948"/>
                        <a14:foregroundMark x1="7336" y1="27835" x2="7336" y2="27835"/>
                        <a14:foregroundMark x1="23166" y1="77320" x2="35907" y2="80928"/>
                        <a14:foregroundMark x1="59073" y1="89175" x2="61004" y2="78351"/>
                        <a14:backgroundMark x1="38224" y1="90722" x2="28958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66" y="1700352"/>
            <a:ext cx="961565" cy="6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272ECD-36E3-07EE-571D-D1BEB5E62503}"/>
              </a:ext>
            </a:extLst>
          </p:cNvPr>
          <p:cNvSpPr txBox="1"/>
          <p:nvPr/>
        </p:nvSpPr>
        <p:spPr>
          <a:xfrm>
            <a:off x="1566148" y="2495189"/>
            <a:ext cx="1227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4 años después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pic>
        <p:nvPicPr>
          <p:cNvPr id="15" name="Gráfico 14" descr="Banco con relleno sólido">
            <a:extLst>
              <a:ext uri="{FF2B5EF4-FFF2-40B4-BE49-F238E27FC236}">
                <a16:creationId xmlns:a16="http://schemas.microsoft.com/office/drawing/2014/main" id="{957355EF-02F9-FA5F-2210-A114F8C60F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9084" y="1936682"/>
            <a:ext cx="806847" cy="75656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F6DBFA8-0C91-8321-B90F-BAB9A2B1091D}"/>
              </a:ext>
            </a:extLst>
          </p:cNvPr>
          <p:cNvSpPr txBox="1"/>
          <p:nvPr/>
        </p:nvSpPr>
        <p:spPr>
          <a:xfrm>
            <a:off x="3456326" y="2654784"/>
            <a:ext cx="1124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EMPRESA SAC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AC4EB96-B48E-3F59-5EE0-56175D5E06EB}"/>
              </a:ext>
            </a:extLst>
          </p:cNvPr>
          <p:cNvSpPr txBox="1"/>
          <p:nvPr/>
        </p:nvSpPr>
        <p:spPr>
          <a:xfrm>
            <a:off x="3343819" y="2922600"/>
            <a:ext cx="123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Compra el vehículo a USD 15,000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pic>
        <p:nvPicPr>
          <p:cNvPr id="18" name="Picture 2" descr="CAMIÓN volquete HOWO 6X4 30t Sinotruk (ZZ3257N3847C) - China Dúmper,  volquete">
            <a:extLst>
              <a:ext uri="{FF2B5EF4-FFF2-40B4-BE49-F238E27FC236}">
                <a16:creationId xmlns:a16="http://schemas.microsoft.com/office/drawing/2014/main" id="{69CFFABA-1D1D-B89C-E804-5DBE7560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90722" l="7336" r="95753">
                        <a14:foregroundMark x1="54826" y1="83505" x2="66409" y2="70103"/>
                        <a14:foregroundMark x1="81853" y1="66495" x2="95753" y2="40722"/>
                        <a14:foregroundMark x1="95753" y1="40722" x2="82625" y2="65464"/>
                        <a14:foregroundMark x1="84942" y1="75258" x2="79151" y2="73711"/>
                        <a14:foregroundMark x1="46332" y1="78866" x2="59459" y2="85052"/>
                        <a14:foregroundMark x1="55985" y1="82990" x2="51737" y2="90722"/>
                        <a14:foregroundMark x1="13900" y1="24227" x2="37452" y2="14948"/>
                        <a14:foregroundMark x1="7336" y1="27835" x2="7336" y2="27835"/>
                        <a14:foregroundMark x1="23166" y1="77320" x2="35907" y2="80928"/>
                        <a14:foregroundMark x1="59073" y1="89175" x2="61004" y2="78351"/>
                        <a14:backgroundMark x1="38224" y1="90722" x2="28958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1" y="1750527"/>
            <a:ext cx="961565" cy="6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3815F0D-AF22-941A-197F-DFED6602B493}"/>
              </a:ext>
            </a:extLst>
          </p:cNvPr>
          <p:cNvSpPr txBox="1"/>
          <p:nvPr/>
        </p:nvSpPr>
        <p:spPr>
          <a:xfrm>
            <a:off x="4954203" y="2545364"/>
            <a:ext cx="1227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2 años después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7C1DC72-BC92-3B74-E759-46CC1E4CCF25}"/>
              </a:ext>
            </a:extLst>
          </p:cNvPr>
          <p:cNvCxnSpPr>
            <a:cxnSpLocks/>
          </p:cNvCxnSpPr>
          <p:nvPr/>
        </p:nvCxnSpPr>
        <p:spPr>
          <a:xfrm>
            <a:off x="4377163" y="2425890"/>
            <a:ext cx="1987515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Gráfico 20" descr="Hombre con relleno sólido">
            <a:extLst>
              <a:ext uri="{FF2B5EF4-FFF2-40B4-BE49-F238E27FC236}">
                <a16:creationId xmlns:a16="http://schemas.microsoft.com/office/drawing/2014/main" id="{8C4629FC-1D94-5F48-CCEE-93C1F0BF6F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91206" y="2064725"/>
            <a:ext cx="658645" cy="6176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058753E-13F3-912B-728A-702CAE993925}"/>
              </a:ext>
            </a:extLst>
          </p:cNvPr>
          <p:cNvSpPr txBox="1"/>
          <p:nvPr/>
        </p:nvSpPr>
        <p:spPr>
          <a:xfrm>
            <a:off x="6139419" y="2677423"/>
            <a:ext cx="1561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 Narrow" panose="020B0606020202030204" pitchFamily="34" charset="0"/>
              </a:rPr>
              <a:t>Reportado PN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D6BA9EC-C031-AC0B-E08E-074E7EFE60C8}"/>
              </a:ext>
            </a:extLst>
          </p:cNvPr>
          <p:cNvSpPr txBox="1"/>
          <p:nvPr/>
        </p:nvSpPr>
        <p:spPr>
          <a:xfrm>
            <a:off x="6301378" y="2945342"/>
            <a:ext cx="123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Arial Narrow" panose="020B0606020202030204" pitchFamily="34" charset="0"/>
              </a:rPr>
              <a:t>Compra el vehículo a USD 16,000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1E28B41-297E-BF31-B5DE-2F9BE576EEC5}"/>
              </a:ext>
            </a:extLst>
          </p:cNvPr>
          <p:cNvSpPr txBox="1"/>
          <p:nvPr/>
        </p:nvSpPr>
        <p:spPr>
          <a:xfrm>
            <a:off x="4899279" y="3417286"/>
            <a:ext cx="1227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1 mes después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AF8165E0-7FA4-19B7-A882-B66248DFBC97}"/>
              </a:ext>
            </a:extLst>
          </p:cNvPr>
          <p:cNvCxnSpPr>
            <a:cxnSpLocks/>
          </p:cNvCxnSpPr>
          <p:nvPr/>
        </p:nvCxnSpPr>
        <p:spPr>
          <a:xfrm rot="5400000">
            <a:off x="5398373" y="1940363"/>
            <a:ext cx="85827" cy="2957558"/>
          </a:xfrm>
          <a:prstGeom prst="curvedConnector3">
            <a:avLst>
              <a:gd name="adj1" fmla="val 366350"/>
            </a:avLst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B989960-D1FA-4129-B214-4603C15F3984}"/>
              </a:ext>
            </a:extLst>
          </p:cNvPr>
          <p:cNvSpPr txBox="1"/>
          <p:nvPr/>
        </p:nvSpPr>
        <p:spPr>
          <a:xfrm>
            <a:off x="4718480" y="3544593"/>
            <a:ext cx="157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100" dirty="0">
              <a:latin typeface="Arial Narrow" panose="020B0606020202030204" pitchFamily="34" charset="0"/>
            </a:endParaRPr>
          </a:p>
          <a:p>
            <a:pPr algn="just"/>
            <a:r>
              <a:rPr lang="es-ES" sz="1100" dirty="0">
                <a:latin typeface="Arial Narrow" panose="020B0606020202030204" pitchFamily="34" charset="0"/>
              </a:rPr>
              <a:t>Retorna el vehículo mediante CV por USD 16,000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428C861-E2DE-3B0A-B271-42A6BDAA98C5}"/>
              </a:ext>
            </a:extLst>
          </p:cNvPr>
          <p:cNvSpPr txBox="1"/>
          <p:nvPr/>
        </p:nvSpPr>
        <p:spPr>
          <a:xfrm>
            <a:off x="1671121" y="5673297"/>
            <a:ext cx="1107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 Narrow" panose="020B0606020202030204" pitchFamily="34" charset="0"/>
              </a:rPr>
              <a:t>Compran el vehículo a USD 16,000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3F0F9BD-02C0-9886-4CCF-B894A67765A7}"/>
              </a:ext>
            </a:extLst>
          </p:cNvPr>
          <p:cNvCxnSpPr>
            <a:cxnSpLocks/>
          </p:cNvCxnSpPr>
          <p:nvPr/>
        </p:nvCxnSpPr>
        <p:spPr>
          <a:xfrm flipH="1">
            <a:off x="2442017" y="3614922"/>
            <a:ext cx="1117066" cy="1206326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A724770-86F2-8BC7-52B6-7F7107214DD0}"/>
              </a:ext>
            </a:extLst>
          </p:cNvPr>
          <p:cNvSpPr txBox="1"/>
          <p:nvPr/>
        </p:nvSpPr>
        <p:spPr>
          <a:xfrm>
            <a:off x="2324591" y="3889533"/>
            <a:ext cx="1227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4 meses después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pic>
        <p:nvPicPr>
          <p:cNvPr id="32" name="Gráfico 31" descr="Hombre con relleno sólido">
            <a:extLst>
              <a:ext uri="{FF2B5EF4-FFF2-40B4-BE49-F238E27FC236}">
                <a16:creationId xmlns:a16="http://schemas.microsoft.com/office/drawing/2014/main" id="{85770F50-4C0C-A3CB-B672-F6B4393CC9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20910" y="4565200"/>
            <a:ext cx="506741" cy="466880"/>
          </a:xfrm>
          <a:prstGeom prst="rect">
            <a:avLst/>
          </a:prstGeom>
        </p:spPr>
      </p:pic>
      <p:pic>
        <p:nvPicPr>
          <p:cNvPr id="36" name="Gráfico 35" descr="Mujer con relleno sólido">
            <a:extLst>
              <a:ext uri="{FF2B5EF4-FFF2-40B4-BE49-F238E27FC236}">
                <a16:creationId xmlns:a16="http://schemas.microsoft.com/office/drawing/2014/main" id="{EBC0B76C-AC24-D5B2-0EEA-6661B625AA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20909" y="5114544"/>
            <a:ext cx="506741" cy="475162"/>
          </a:xfrm>
          <a:prstGeom prst="rect">
            <a:avLst/>
          </a:prstGeom>
        </p:spPr>
      </p:pic>
      <p:sp>
        <p:nvSpPr>
          <p:cNvPr id="38" name="Abrir llave 37">
            <a:extLst>
              <a:ext uri="{FF2B5EF4-FFF2-40B4-BE49-F238E27FC236}">
                <a16:creationId xmlns:a16="http://schemas.microsoft.com/office/drawing/2014/main" id="{3AFE1C50-DEB5-EE3F-D42B-17F237D0E2BD}"/>
              </a:ext>
            </a:extLst>
          </p:cNvPr>
          <p:cNvSpPr/>
          <p:nvPr/>
        </p:nvSpPr>
        <p:spPr>
          <a:xfrm>
            <a:off x="1580266" y="4423617"/>
            <a:ext cx="372518" cy="1206327"/>
          </a:xfrm>
          <a:prstGeom prst="lef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10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3CE66EB-EADC-69D9-4D08-C6583D75C722}"/>
              </a:ext>
            </a:extLst>
          </p:cNvPr>
          <p:cNvSpPr txBox="1"/>
          <p:nvPr/>
        </p:nvSpPr>
        <p:spPr>
          <a:xfrm>
            <a:off x="708224" y="4748626"/>
            <a:ext cx="1107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 Narrow" panose="020B0606020202030204" pitchFamily="34" charset="0"/>
              </a:rPr>
              <a:t>Padres del Reportado</a:t>
            </a:r>
            <a:endParaRPr lang="es-PE" sz="1100" dirty="0">
              <a:latin typeface="Arial Narrow" panose="020B0606020202030204" pitchFamily="34" charset="0"/>
            </a:endParaRP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C61437E-2737-8758-4A35-31663919F796}"/>
              </a:ext>
            </a:extLst>
          </p:cNvPr>
          <p:cNvCxnSpPr>
            <a:cxnSpLocks/>
          </p:cNvCxnSpPr>
          <p:nvPr/>
        </p:nvCxnSpPr>
        <p:spPr>
          <a:xfrm>
            <a:off x="2720799" y="5213420"/>
            <a:ext cx="3105551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E5FDE09-1C5D-C779-7181-7E2E9D3B330F}"/>
              </a:ext>
            </a:extLst>
          </p:cNvPr>
          <p:cNvSpPr txBox="1"/>
          <p:nvPr/>
        </p:nvSpPr>
        <p:spPr>
          <a:xfrm>
            <a:off x="4377163" y="5258224"/>
            <a:ext cx="15527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rial Narrow" panose="020B0606020202030204" pitchFamily="34" charset="0"/>
              </a:rPr>
              <a:t>4 años después</a:t>
            </a:r>
          </a:p>
          <a:p>
            <a:r>
              <a:rPr lang="es-ES" sz="1100" b="1" dirty="0">
                <a:latin typeface="Arial Narrow" panose="020B0606020202030204" pitchFamily="34" charset="0"/>
              </a:rPr>
              <a:t>Donan el vehículo valorizado en (S/ 30,000)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A9EBACDC-4F7A-6520-21B8-9986BD844C14}"/>
              </a:ext>
            </a:extLst>
          </p:cNvPr>
          <p:cNvGrpSpPr/>
          <p:nvPr/>
        </p:nvGrpSpPr>
        <p:grpSpPr>
          <a:xfrm>
            <a:off x="6469210" y="4996784"/>
            <a:ext cx="1276105" cy="955984"/>
            <a:chOff x="7336282" y="4816163"/>
            <a:chExt cx="1416962" cy="1132051"/>
          </a:xfrm>
        </p:grpSpPr>
        <p:pic>
          <p:nvPicPr>
            <p:cNvPr id="43" name="Gráfico 42" descr="Hombre con relleno sólido">
              <a:extLst>
                <a:ext uri="{FF2B5EF4-FFF2-40B4-BE49-F238E27FC236}">
                  <a16:creationId xmlns:a16="http://schemas.microsoft.com/office/drawing/2014/main" id="{A2A2DBED-077E-3071-71B7-6EC89AC69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48225" y="4816163"/>
              <a:ext cx="593076" cy="593076"/>
            </a:xfrm>
            <a:prstGeom prst="rect">
              <a:avLst/>
            </a:prstGeom>
          </p:spPr>
        </p:pic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EDE6390E-F785-0CDF-334C-12C0A65FDE35}"/>
                </a:ext>
              </a:extLst>
            </p:cNvPr>
            <p:cNvSpPr txBox="1"/>
            <p:nvPr/>
          </p:nvSpPr>
          <p:spPr>
            <a:xfrm>
              <a:off x="7336282" y="5424994"/>
              <a:ext cx="1416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 Narrow" panose="020B0606020202030204" pitchFamily="34" charset="0"/>
                </a:rPr>
                <a:t>Representante Legal (Reportado)</a:t>
              </a:r>
              <a:endParaRPr lang="es-PE" sz="11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80" name="Gráfico 79" descr="Banco con relleno sólido">
            <a:extLst>
              <a:ext uri="{FF2B5EF4-FFF2-40B4-BE49-F238E27FC236}">
                <a16:creationId xmlns:a16="http://schemas.microsoft.com/office/drawing/2014/main" id="{9E559D19-3C2D-14C0-2CDA-166DBB174A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26474" y="4661405"/>
            <a:ext cx="654303" cy="613529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9D7C5E15-3308-EC60-AF45-FF22FFB1086B}"/>
              </a:ext>
            </a:extLst>
          </p:cNvPr>
          <p:cNvSpPr txBox="1"/>
          <p:nvPr/>
        </p:nvSpPr>
        <p:spPr>
          <a:xfrm>
            <a:off x="5880841" y="5247202"/>
            <a:ext cx="1270216" cy="25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EMPRESA EIRL</a:t>
            </a:r>
            <a:endParaRPr lang="es-PE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02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22" grpId="0"/>
      <p:bldP spid="23" grpId="0"/>
      <p:bldP spid="24" grpId="0"/>
      <p:bldP spid="26" grpId="0"/>
      <p:bldP spid="29" grpId="0"/>
      <p:bldP spid="31" grpId="0"/>
      <p:bldP spid="38" grpId="0" animBg="1"/>
      <p:bldP spid="39" grpId="0"/>
      <p:bldP spid="41" grpId="0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60843-D57F-7C1F-8174-37DF4F577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E63B327E-DF90-F297-9C54-0AC76499ADA1}"/>
              </a:ext>
            </a:extLst>
          </p:cNvPr>
          <p:cNvSpPr/>
          <p:nvPr/>
        </p:nvSpPr>
        <p:spPr>
          <a:xfrm>
            <a:off x="934400" y="6426778"/>
            <a:ext cx="11257599" cy="386682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AFB7CD42-CA70-3CDA-74FB-FAA6C1390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3590" y="644065"/>
            <a:ext cx="699428" cy="6994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1E7887-E478-4ED4-BD5C-5673238EB63C}"/>
              </a:ext>
            </a:extLst>
          </p:cNvPr>
          <p:cNvSpPr txBox="1"/>
          <p:nvPr/>
        </p:nvSpPr>
        <p:spPr>
          <a:xfrm>
            <a:off x="-481424" y="5184494"/>
            <a:ext cx="296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grpSp>
        <p:nvGrpSpPr>
          <p:cNvPr id="6" name="Group 2"/>
          <p:cNvGrpSpPr/>
          <p:nvPr/>
        </p:nvGrpSpPr>
        <p:grpSpPr>
          <a:xfrm>
            <a:off x="2302885" y="985901"/>
            <a:ext cx="4426938" cy="4701933"/>
            <a:chOff x="0" y="0"/>
            <a:chExt cx="837653" cy="837653"/>
          </a:xfrm>
        </p:grpSpPr>
        <p:sp>
          <p:nvSpPr>
            <p:cNvPr id="7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5"/>
          <p:cNvSpPr/>
          <p:nvPr/>
        </p:nvSpPr>
        <p:spPr>
          <a:xfrm>
            <a:off x="2514407" y="1228323"/>
            <a:ext cx="4039399" cy="4290320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0" name="Freeform 6"/>
          <p:cNvSpPr/>
          <p:nvPr/>
        </p:nvSpPr>
        <p:spPr>
          <a:xfrm>
            <a:off x="2665198" y="1295347"/>
            <a:ext cx="3932249" cy="417651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11" name="Group 7"/>
          <p:cNvGrpSpPr/>
          <p:nvPr/>
        </p:nvGrpSpPr>
        <p:grpSpPr>
          <a:xfrm>
            <a:off x="2686614" y="1507622"/>
            <a:ext cx="3770218" cy="3816089"/>
            <a:chOff x="0" y="0"/>
            <a:chExt cx="852913" cy="812800"/>
          </a:xfrm>
        </p:grpSpPr>
        <p:sp>
          <p:nvSpPr>
            <p:cNvPr id="12" name="Freeform 8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2934260" y="1639550"/>
            <a:ext cx="3343446" cy="3551121"/>
            <a:chOff x="0" y="0"/>
            <a:chExt cx="6350000" cy="6349975"/>
          </a:xfrm>
        </p:grpSpPr>
        <p:sp>
          <p:nvSpPr>
            <p:cNvPr id="15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52187"/>
              </a:stretch>
            </a:blipFill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7" name="Freeform 13"/>
          <p:cNvSpPr/>
          <p:nvPr/>
        </p:nvSpPr>
        <p:spPr>
          <a:xfrm rot="-5400000">
            <a:off x="451593" y="2824404"/>
            <a:ext cx="3519981" cy="973523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18" name="Group 14"/>
          <p:cNvGrpSpPr/>
          <p:nvPr/>
        </p:nvGrpSpPr>
        <p:grpSpPr>
          <a:xfrm>
            <a:off x="2652235" y="1228247"/>
            <a:ext cx="280561" cy="297989"/>
            <a:chOff x="0" y="0"/>
            <a:chExt cx="812800" cy="812800"/>
          </a:xfrm>
        </p:grpSpPr>
        <p:sp>
          <p:nvSpPr>
            <p:cNvPr id="20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17"/>
          <p:cNvGrpSpPr/>
          <p:nvPr/>
        </p:nvGrpSpPr>
        <p:grpSpPr>
          <a:xfrm>
            <a:off x="2652236" y="5018433"/>
            <a:ext cx="280561" cy="297989"/>
            <a:chOff x="0" y="0"/>
            <a:chExt cx="812800" cy="812800"/>
          </a:xfrm>
        </p:grpSpPr>
        <p:sp>
          <p:nvSpPr>
            <p:cNvPr id="23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26"/>
          <p:cNvGrpSpPr/>
          <p:nvPr/>
        </p:nvGrpSpPr>
        <p:grpSpPr>
          <a:xfrm>
            <a:off x="6221137" y="1132943"/>
            <a:ext cx="402613" cy="410975"/>
            <a:chOff x="0" y="0"/>
            <a:chExt cx="812800" cy="812800"/>
          </a:xfrm>
        </p:grpSpPr>
        <p:sp>
          <p:nvSpPr>
            <p:cNvPr id="34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36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Freeform 32"/>
          <p:cNvSpPr/>
          <p:nvPr/>
        </p:nvSpPr>
        <p:spPr>
          <a:xfrm>
            <a:off x="7427275" y="3602583"/>
            <a:ext cx="2302336" cy="687646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8"/>
                </a:lnTo>
                <a:lnTo>
                  <a:pt x="0" y="1115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7" name="TextBox 33"/>
          <p:cNvSpPr txBox="1"/>
          <p:nvPr/>
        </p:nvSpPr>
        <p:spPr>
          <a:xfrm>
            <a:off x="7287045" y="2566530"/>
            <a:ext cx="2032644" cy="1036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839"/>
              </a:lnSpc>
            </a:pP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Poppins Bold"/>
                <a:cs typeface="Poppins Bold"/>
                <a:sym typeface="Poppins Bold"/>
              </a:rPr>
              <a:t>GRACIAS</a:t>
            </a:r>
          </a:p>
        </p:txBody>
      </p:sp>
      <p:sp>
        <p:nvSpPr>
          <p:cNvPr id="48" name="TextBox 34"/>
          <p:cNvSpPr txBox="1"/>
          <p:nvPr/>
        </p:nvSpPr>
        <p:spPr>
          <a:xfrm>
            <a:off x="7651160" y="3535756"/>
            <a:ext cx="1943587" cy="560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47"/>
              </a:lnSpc>
            </a:pPr>
            <a:r>
              <a:rPr lang="en-US" sz="2400" b="1" dirty="0">
                <a:solidFill>
                  <a:srgbClr val="FFFFFF"/>
                </a:solidFill>
                <a:latin typeface="Arial Narrow" panose="020B0606020202030204" pitchFamily="34" charset="0"/>
                <a:ea typeface="Poppins Semi-Bold"/>
                <a:cs typeface="Poppins Semi-Bold"/>
                <a:sym typeface="Poppins Semi-Bold"/>
              </a:rPr>
              <a:t>Por </a:t>
            </a:r>
            <a:r>
              <a:rPr lang="en-US" sz="2400" b="1" dirty="0" err="1">
                <a:solidFill>
                  <a:srgbClr val="FFFFFF"/>
                </a:solidFill>
                <a:latin typeface="Arial Narrow" panose="020B0606020202030204" pitchFamily="34" charset="0"/>
                <a:ea typeface="Poppins Semi-Bold"/>
                <a:cs typeface="Poppins Semi-Bold"/>
                <a:sym typeface="Poppins Semi-Bold"/>
              </a:rPr>
              <a:t>su</a:t>
            </a:r>
            <a:r>
              <a:rPr lang="en-US" sz="2400" b="1" dirty="0">
                <a:solidFill>
                  <a:srgbClr val="FFFFFF"/>
                </a:solidFill>
                <a:latin typeface="Arial Narrow" panose="020B0606020202030204" pitchFamily="34" charset="0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 Narrow" panose="020B0606020202030204" pitchFamily="34" charset="0"/>
                <a:ea typeface="Poppins Semi-Bold"/>
                <a:cs typeface="Poppins Semi-Bold"/>
                <a:sym typeface="Poppins Semi-Bold"/>
              </a:rPr>
              <a:t>atención</a:t>
            </a:r>
            <a:endParaRPr lang="en-US" sz="2400" b="1" dirty="0">
              <a:solidFill>
                <a:srgbClr val="FFFFFF"/>
              </a:solidFill>
              <a:latin typeface="Arial Narrow" panose="020B0606020202030204" pitchFamily="34" charset="0"/>
              <a:ea typeface="Poppins Semi-Bold"/>
              <a:cs typeface="Poppins Semi-Bold"/>
              <a:sym typeface="Poppins Semi-Bold"/>
            </a:endParaRPr>
          </a:p>
        </p:txBody>
      </p:sp>
      <p:grpSp>
        <p:nvGrpSpPr>
          <p:cNvPr id="55" name="Group 26">
            <a:extLst>
              <a:ext uri="{FF2B5EF4-FFF2-40B4-BE49-F238E27FC236}">
                <a16:creationId xmlns:a16="http://schemas.microsoft.com/office/drawing/2014/main" id="{1A0AB5DF-5C99-BAAE-CD90-58A06E339EAE}"/>
              </a:ext>
            </a:extLst>
          </p:cNvPr>
          <p:cNvGrpSpPr/>
          <p:nvPr/>
        </p:nvGrpSpPr>
        <p:grpSpPr>
          <a:xfrm>
            <a:off x="6199693" y="4997386"/>
            <a:ext cx="402613" cy="410975"/>
            <a:chOff x="0" y="0"/>
            <a:chExt cx="812800" cy="812800"/>
          </a:xfrm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1ABF5C11-CBFD-6698-AC10-7FC5DF9212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57" name="TextBox 28">
              <a:extLst>
                <a:ext uri="{FF2B5EF4-FFF2-40B4-BE49-F238E27FC236}">
                  <a16:creationId xmlns:a16="http://schemas.microsoft.com/office/drawing/2014/main" id="{3C447077-A99E-7437-A12F-62C111ADEDB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93998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1EF8D-508C-18BE-E966-4B8F4F1C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829B5250-6D69-2FBE-B4CF-EAE41B22FBB4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1AAF2A45-9C0B-1CB2-C121-DB8B0B772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6264" y="644065"/>
            <a:ext cx="566753" cy="5667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8C054A-51A4-BBB1-7DFC-E197274797BE}"/>
              </a:ext>
            </a:extLst>
          </p:cNvPr>
          <p:cNvSpPr txBox="1"/>
          <p:nvPr/>
        </p:nvSpPr>
        <p:spPr>
          <a:xfrm>
            <a:off x="309388" y="646960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66FD93-01A1-0914-A6B6-AD3F6724EB05}"/>
              </a:ext>
            </a:extLst>
          </p:cNvPr>
          <p:cNvSpPr txBox="1">
            <a:spLocks/>
          </p:cNvSpPr>
          <p:nvPr/>
        </p:nvSpPr>
        <p:spPr>
          <a:xfrm>
            <a:off x="285028" y="284842"/>
            <a:ext cx="47690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Consulta de actos por contratantes: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0EA43D-5F6B-E196-A61D-13A27B3F0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4" y="1509931"/>
            <a:ext cx="9931547" cy="4531273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8601B06B-67DA-2C80-7D2A-18975822979E}"/>
              </a:ext>
            </a:extLst>
          </p:cNvPr>
          <p:cNvSpPr/>
          <p:nvPr/>
        </p:nvSpPr>
        <p:spPr>
          <a:xfrm>
            <a:off x="8170360" y="4327721"/>
            <a:ext cx="566753" cy="1472919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BBF7B-605B-FE78-24FA-EF5CAF3359CC}"/>
              </a:ext>
            </a:extLst>
          </p:cNvPr>
          <p:cNvSpPr txBox="1"/>
          <p:nvPr/>
        </p:nvSpPr>
        <p:spPr>
          <a:xfrm>
            <a:off x="8631768" y="4886404"/>
            <a:ext cx="168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C88800"/>
                </a:solidFill>
              </a:rPr>
              <a:t>Sin alertas a nivel nacional</a:t>
            </a:r>
          </a:p>
        </p:txBody>
      </p:sp>
      <p:sp>
        <p:nvSpPr>
          <p:cNvPr id="10" name="Botón de acción: ir hacia atrás o anterior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3D2ED7B-E9E5-68C0-C8FA-83581C81B5D9}"/>
              </a:ext>
            </a:extLst>
          </p:cNvPr>
          <p:cNvSpPr/>
          <p:nvPr/>
        </p:nvSpPr>
        <p:spPr>
          <a:xfrm>
            <a:off x="11210003" y="6130681"/>
            <a:ext cx="279400" cy="296096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Botón de acción: ir hacia atrás o anterior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091DFAE-1C2B-C628-56EF-EABF4EF512AF}"/>
              </a:ext>
            </a:extLst>
          </p:cNvPr>
          <p:cNvSpPr/>
          <p:nvPr/>
        </p:nvSpPr>
        <p:spPr>
          <a:xfrm>
            <a:off x="11561301" y="6130681"/>
            <a:ext cx="279400" cy="296096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311995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BEC1A-260B-2978-8982-74CE8487F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7D74C8BF-57E7-21B4-BF95-F7EA74FA0A7E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239DAB4B-E8C9-FDFE-B4B4-BFC4F886C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6264" y="644065"/>
            <a:ext cx="566753" cy="5667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11C2A5D-D1CD-D82F-F2A4-BF2A2E8B189A}"/>
              </a:ext>
            </a:extLst>
          </p:cNvPr>
          <p:cNvSpPr txBox="1"/>
          <p:nvPr/>
        </p:nvSpPr>
        <p:spPr>
          <a:xfrm>
            <a:off x="309388" y="646960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AAE1FC-DEE5-9C7B-28AC-3641E3E1AEE7}"/>
              </a:ext>
            </a:extLst>
          </p:cNvPr>
          <p:cNvSpPr txBox="1">
            <a:spLocks/>
          </p:cNvSpPr>
          <p:nvPr/>
        </p:nvSpPr>
        <p:spPr>
          <a:xfrm>
            <a:off x="285028" y="284842"/>
            <a:ext cx="47690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Consulta de alertas a nivel nacional: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4908AB-A5FA-3F7A-9EC9-16785508B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79" y="1151682"/>
            <a:ext cx="9877006" cy="5062253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AB67603B-3CC0-CFC9-B0F7-29C3D4CF02DE}"/>
              </a:ext>
            </a:extLst>
          </p:cNvPr>
          <p:cNvSpPr/>
          <p:nvPr/>
        </p:nvSpPr>
        <p:spPr>
          <a:xfrm>
            <a:off x="10564238" y="3881336"/>
            <a:ext cx="566753" cy="2332599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20BE50-1E8A-4898-E997-5DC3F5A875DD}"/>
              </a:ext>
            </a:extLst>
          </p:cNvPr>
          <p:cNvSpPr txBox="1"/>
          <p:nvPr/>
        </p:nvSpPr>
        <p:spPr>
          <a:xfrm>
            <a:off x="10996191" y="4741016"/>
            <a:ext cx="125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C88800"/>
                </a:solidFill>
              </a:rPr>
              <a:t>Actos formalizados</a:t>
            </a:r>
          </a:p>
          <a:p>
            <a:pPr algn="ctr"/>
            <a:r>
              <a:rPr lang="es-ES" sz="1200" b="1" dirty="0">
                <a:solidFill>
                  <a:srgbClr val="C88800"/>
                </a:solidFill>
              </a:rPr>
              <a:t>Tota: 5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A4AC5803-4DBF-2694-9C17-F13F88094F97}"/>
              </a:ext>
            </a:extLst>
          </p:cNvPr>
          <p:cNvSpPr/>
          <p:nvPr/>
        </p:nvSpPr>
        <p:spPr>
          <a:xfrm>
            <a:off x="3858085" y="2665380"/>
            <a:ext cx="1195968" cy="481518"/>
          </a:xfrm>
          <a:prstGeom prst="wedgeRoundRectCallout">
            <a:avLst>
              <a:gd name="adj1" fmla="val -199775"/>
              <a:gd name="adj2" fmla="val 86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Contratante</a:t>
            </a:r>
          </a:p>
        </p:txBody>
      </p:sp>
      <p:sp>
        <p:nvSpPr>
          <p:cNvPr id="3" name="Botón de acción: ir hacia atrás o anterior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3D767A7-B9E4-1553-BEDC-B1BE87D9329F}"/>
              </a:ext>
            </a:extLst>
          </p:cNvPr>
          <p:cNvSpPr/>
          <p:nvPr/>
        </p:nvSpPr>
        <p:spPr>
          <a:xfrm>
            <a:off x="11367218" y="6065887"/>
            <a:ext cx="279400" cy="296096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Botón de acción: ir hacia atrás o anterior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A2D889A-6017-C2EF-99B3-102A1650C0F2}"/>
              </a:ext>
            </a:extLst>
          </p:cNvPr>
          <p:cNvSpPr/>
          <p:nvPr/>
        </p:nvSpPr>
        <p:spPr>
          <a:xfrm>
            <a:off x="11718516" y="6065887"/>
            <a:ext cx="279400" cy="296096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7104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3AAC0-CDBC-2278-B53C-705FDC02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54A0C8-CAC4-DBE8-0D9E-9BFF909564A1}"/>
              </a:ext>
            </a:extLst>
          </p:cNvPr>
          <p:cNvSpPr/>
          <p:nvPr/>
        </p:nvSpPr>
        <p:spPr>
          <a:xfrm>
            <a:off x="0" y="0"/>
            <a:ext cx="4248150" cy="6857410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8A44D0A1-0D61-60E2-76B3-8F52BCF45934}"/>
              </a:ext>
            </a:extLst>
          </p:cNvPr>
          <p:cNvSpPr txBox="1">
            <a:spLocks/>
          </p:cNvSpPr>
          <p:nvPr/>
        </p:nvSpPr>
        <p:spPr>
          <a:xfrm>
            <a:off x="6265058" y="2744710"/>
            <a:ext cx="5099627" cy="3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rgbClr val="2D2D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ESTADISTICA DE SEÑALES DE ALERTA Y OPERACIONES INUSUALES</a:t>
            </a:r>
            <a:endParaRPr lang="es-PE" sz="1200" b="1" dirty="0">
              <a:solidFill>
                <a:srgbClr val="2D2D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77E798CF-9779-FAF5-D72E-95E43AC8801D}"/>
              </a:ext>
            </a:extLst>
          </p:cNvPr>
          <p:cNvSpPr/>
          <p:nvPr/>
        </p:nvSpPr>
        <p:spPr>
          <a:xfrm rot="16200000">
            <a:off x="2715068" y="-431278"/>
            <a:ext cx="587373" cy="2478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AB563EE6-3DD3-80A9-7B0E-068E36ADD98C}"/>
              </a:ext>
            </a:extLst>
          </p:cNvPr>
          <p:cNvSpPr/>
          <p:nvPr/>
        </p:nvSpPr>
        <p:spPr>
          <a:xfrm rot="5400000">
            <a:off x="5948" y="507684"/>
            <a:ext cx="587373" cy="6008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D000357-70B4-DD4E-8C49-B4E31ED06DF7}"/>
              </a:ext>
            </a:extLst>
          </p:cNvPr>
          <p:cNvSpPr/>
          <p:nvPr/>
        </p:nvSpPr>
        <p:spPr>
          <a:xfrm>
            <a:off x="802116" y="503387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26D9F630-11D0-1B0E-24C1-66850BA69A49}"/>
              </a:ext>
            </a:extLst>
          </p:cNvPr>
          <p:cNvSpPr/>
          <p:nvPr/>
        </p:nvSpPr>
        <p:spPr>
          <a:xfrm rot="5400000" flipH="1">
            <a:off x="759168" y="716484"/>
            <a:ext cx="587373" cy="21073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86E7827A-1346-63F6-A7E2-DF4F16F5C29B}"/>
              </a:ext>
            </a:extLst>
          </p:cNvPr>
          <p:cNvSpPr/>
          <p:nvPr/>
        </p:nvSpPr>
        <p:spPr>
          <a:xfrm rot="16200000" flipH="1">
            <a:off x="3468289" y="1283972"/>
            <a:ext cx="587373" cy="9723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7419583-6B0D-1253-B768-E8F371E4F7F9}"/>
              </a:ext>
            </a:extLst>
          </p:cNvPr>
          <p:cNvSpPr/>
          <p:nvPr/>
        </p:nvSpPr>
        <p:spPr>
          <a:xfrm flipH="1">
            <a:off x="2472883" y="1465412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EBA5A01A-182D-EE59-2426-AA8E2B6B0249}"/>
              </a:ext>
            </a:extLst>
          </p:cNvPr>
          <p:cNvSpPr txBox="1">
            <a:spLocks/>
          </p:cNvSpPr>
          <p:nvPr/>
        </p:nvSpPr>
        <p:spPr>
          <a:xfrm>
            <a:off x="689924" y="3372436"/>
            <a:ext cx="2868302" cy="611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  <a:endParaRPr lang="es-PE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799DD3DB-E1EF-985A-DE72-BBD90C6F860C}"/>
              </a:ext>
            </a:extLst>
          </p:cNvPr>
          <p:cNvSpPr txBox="1">
            <a:spLocks/>
          </p:cNvSpPr>
          <p:nvPr/>
        </p:nvSpPr>
        <p:spPr>
          <a:xfrm>
            <a:off x="6265058" y="3444321"/>
            <a:ext cx="4437153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PROCESO DE GESTIÓN DE LAS SEÑALES DE ALERTA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044532-AF55-88C5-9BA9-FEE6A51A63E5}"/>
              </a:ext>
            </a:extLst>
          </p:cNvPr>
          <p:cNvSpPr txBox="1">
            <a:spLocks/>
          </p:cNvSpPr>
          <p:nvPr/>
        </p:nvSpPr>
        <p:spPr>
          <a:xfrm>
            <a:off x="6265058" y="4137702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 OPERACIONES INUSUALES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841CCA-FF48-6625-AE4D-6C43C6CF6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b="19905"/>
          <a:stretch/>
        </p:blipFill>
        <p:spPr>
          <a:xfrm>
            <a:off x="9095479" y="83840"/>
            <a:ext cx="3097518" cy="22619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F13C4EC-ACEC-C043-C93B-8E231374D2AB}"/>
              </a:ext>
            </a:extLst>
          </p:cNvPr>
          <p:cNvSpPr txBox="1"/>
          <p:nvPr/>
        </p:nvSpPr>
        <p:spPr>
          <a:xfrm>
            <a:off x="5021414" y="1950245"/>
            <a:ext cx="435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 - - - - - - - - - - - - - - - - - - - - - - - - - - - - - - - - - -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E7DD68B-3A1C-D476-9476-F2FD523BE0D6}"/>
              </a:ext>
            </a:extLst>
          </p:cNvPr>
          <p:cNvGrpSpPr/>
          <p:nvPr/>
        </p:nvGrpSpPr>
        <p:grpSpPr>
          <a:xfrm>
            <a:off x="5497449" y="2726896"/>
            <a:ext cx="501145" cy="501743"/>
            <a:chOff x="2445702" y="2525684"/>
            <a:chExt cx="627193" cy="664933"/>
          </a:xfrm>
        </p:grpSpPr>
        <p:sp>
          <p:nvSpPr>
            <p:cNvPr id="11" name="Conector 44">
              <a:extLst>
                <a:ext uri="{FF2B5EF4-FFF2-40B4-BE49-F238E27FC236}">
                  <a16:creationId xmlns:a16="http://schemas.microsoft.com/office/drawing/2014/main" id="{B7DF9D29-C531-DC58-844B-D462B1517251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9401A13-F642-351C-9212-5AC1EB4C572C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1C017D1-5775-0709-0210-2BE897B60320}"/>
              </a:ext>
            </a:extLst>
          </p:cNvPr>
          <p:cNvGrpSpPr/>
          <p:nvPr/>
        </p:nvGrpSpPr>
        <p:grpSpPr>
          <a:xfrm>
            <a:off x="5517399" y="3385086"/>
            <a:ext cx="501145" cy="501743"/>
            <a:chOff x="2445702" y="2525684"/>
            <a:chExt cx="627193" cy="664933"/>
          </a:xfrm>
        </p:grpSpPr>
        <p:sp>
          <p:nvSpPr>
            <p:cNvPr id="14" name="Conector 44">
              <a:extLst>
                <a:ext uri="{FF2B5EF4-FFF2-40B4-BE49-F238E27FC236}">
                  <a16:creationId xmlns:a16="http://schemas.microsoft.com/office/drawing/2014/main" id="{4141203C-CDE5-4D5C-7A9A-91E4E1CEC894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80DCFCC-B2B2-34B5-9FA3-91D74773A775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7F012D2-31F9-5587-A85E-2EF807E97AEE}"/>
              </a:ext>
            </a:extLst>
          </p:cNvPr>
          <p:cNvSpPr txBox="1"/>
          <p:nvPr/>
        </p:nvSpPr>
        <p:spPr>
          <a:xfrm>
            <a:off x="5607437" y="2806260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AD311CF-9549-11C4-55E4-D134CADDD3BC}"/>
              </a:ext>
            </a:extLst>
          </p:cNvPr>
          <p:cNvSpPr txBox="1"/>
          <p:nvPr/>
        </p:nvSpPr>
        <p:spPr>
          <a:xfrm>
            <a:off x="5633340" y="3452404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C7898F1-9A90-1EA5-BE54-1C828380C88A}"/>
              </a:ext>
            </a:extLst>
          </p:cNvPr>
          <p:cNvGrpSpPr/>
          <p:nvPr/>
        </p:nvGrpSpPr>
        <p:grpSpPr>
          <a:xfrm>
            <a:off x="5532791" y="4058108"/>
            <a:ext cx="501145" cy="501743"/>
            <a:chOff x="2445702" y="2525684"/>
            <a:chExt cx="627193" cy="664933"/>
          </a:xfrm>
        </p:grpSpPr>
        <p:sp>
          <p:nvSpPr>
            <p:cNvPr id="3" name="Conector 44">
              <a:extLst>
                <a:ext uri="{FF2B5EF4-FFF2-40B4-BE49-F238E27FC236}">
                  <a16:creationId xmlns:a16="http://schemas.microsoft.com/office/drawing/2014/main" id="{0E8343A9-0CC4-3827-34EA-E2F07F07B827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DF3BC50B-6F0B-324B-D174-45D4A24825DF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04E01EA-0F6A-6E44-DB39-B7745E7DD2F1}"/>
              </a:ext>
            </a:extLst>
          </p:cNvPr>
          <p:cNvGrpSpPr/>
          <p:nvPr/>
        </p:nvGrpSpPr>
        <p:grpSpPr>
          <a:xfrm>
            <a:off x="5542065" y="4716298"/>
            <a:ext cx="501145" cy="501743"/>
            <a:chOff x="2445702" y="2525684"/>
            <a:chExt cx="627193" cy="664933"/>
          </a:xfrm>
        </p:grpSpPr>
        <p:sp>
          <p:nvSpPr>
            <p:cNvPr id="35" name="Conector 44">
              <a:extLst>
                <a:ext uri="{FF2B5EF4-FFF2-40B4-BE49-F238E27FC236}">
                  <a16:creationId xmlns:a16="http://schemas.microsoft.com/office/drawing/2014/main" id="{C3186854-FD87-7EE7-4F51-054F2382A169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9BD7198-9588-7447-FEC6-5F571F3E18AC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5F7894D-5A1F-58C2-818D-763374C9ACE0}"/>
              </a:ext>
            </a:extLst>
          </p:cNvPr>
          <p:cNvSpPr txBox="1"/>
          <p:nvPr/>
        </p:nvSpPr>
        <p:spPr>
          <a:xfrm>
            <a:off x="5639436" y="4126012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2F97A83-4A79-3E16-23B0-D4DAEFF465D0}"/>
              </a:ext>
            </a:extLst>
          </p:cNvPr>
          <p:cNvSpPr txBox="1"/>
          <p:nvPr/>
        </p:nvSpPr>
        <p:spPr>
          <a:xfrm>
            <a:off x="5661067" y="4794298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338A2D5-EC2F-94A6-B8AC-F8D3ED02390A}"/>
              </a:ext>
            </a:extLst>
          </p:cNvPr>
          <p:cNvSpPr txBox="1">
            <a:spLocks/>
          </p:cNvSpPr>
          <p:nvPr/>
        </p:nvSpPr>
        <p:spPr>
          <a:xfrm>
            <a:off x="6265058" y="4740343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CASOS PRACTICOS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651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83D81-07A6-FE96-5E27-3A04AC901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E74D2055-A0BA-301F-25E5-0DB8685CF0BE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C30AF6CB-C0BE-5854-7935-BEF3CE02A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6264" y="644065"/>
            <a:ext cx="566753" cy="5667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A5367F-5667-DB45-307B-95DB25698D7B}"/>
              </a:ext>
            </a:extLst>
          </p:cNvPr>
          <p:cNvSpPr txBox="1"/>
          <p:nvPr/>
        </p:nvSpPr>
        <p:spPr>
          <a:xfrm>
            <a:off x="309388" y="646960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9AD8C1A-699D-0AB4-47C8-FACA38E47E61}"/>
              </a:ext>
            </a:extLst>
          </p:cNvPr>
          <p:cNvSpPr txBox="1">
            <a:spLocks/>
          </p:cNvSpPr>
          <p:nvPr/>
        </p:nvSpPr>
        <p:spPr>
          <a:xfrm>
            <a:off x="285028" y="284842"/>
            <a:ext cx="834462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ESTADÍSTICA A OCTUBRE 2025</a:t>
            </a:r>
          </a:p>
          <a:p>
            <a:r>
              <a:rPr lang="es-ES" sz="2000" b="0" dirty="0">
                <a:solidFill>
                  <a:schemeClr val="tx1"/>
                </a:solidFill>
              </a:rPr>
              <a:t>Señales de Alertas Recibidas – Julio 2024 a Octubre 2025</a:t>
            </a:r>
            <a:endParaRPr lang="en-US" sz="200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s-MX" dirty="0"/>
          </a:p>
          <a:p>
            <a:endParaRPr lang="es-PE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545C8297-E5FD-E503-A54E-BFB417CB11D4}"/>
              </a:ext>
            </a:extLst>
          </p:cNvPr>
          <p:cNvSpPr/>
          <p:nvPr/>
        </p:nvSpPr>
        <p:spPr>
          <a:xfrm>
            <a:off x="1207758" y="4835559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🚨 Total </a:t>
            </a:r>
            <a:r>
              <a:rPr sz="1600" b="1" dirty="0" err="1">
                <a:solidFill>
                  <a:srgbClr val="FFFFFF"/>
                </a:solidFill>
              </a:rPr>
              <a:t>Alertas</a:t>
            </a:r>
            <a:r>
              <a:rPr sz="1600" b="1" dirty="0">
                <a:solidFill>
                  <a:srgbClr val="FFFFFF"/>
                </a:solidFill>
              </a:rPr>
              <a:t>: 2</a:t>
            </a:r>
            <a:r>
              <a:rPr lang="es-ES" sz="1600" b="1" dirty="0">
                <a:solidFill>
                  <a:srgbClr val="FFFFFF"/>
                </a:solidFill>
              </a:rPr>
              <a:t>5</a:t>
            </a:r>
            <a:r>
              <a:rPr sz="1600" b="1" dirty="0">
                <a:solidFill>
                  <a:srgbClr val="FFFFFF"/>
                </a:solidFill>
              </a:rPr>
              <a:t>,</a:t>
            </a:r>
            <a:r>
              <a:rPr lang="es-ES" sz="1600" b="1" dirty="0">
                <a:solidFill>
                  <a:srgbClr val="FFFFFF"/>
                </a:solidFill>
              </a:rPr>
              <a:t>822</a:t>
            </a: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614CF468-AEA3-7D6B-DFEC-80D5D1DE553F}"/>
              </a:ext>
            </a:extLst>
          </p:cNvPr>
          <p:cNvSpPr/>
          <p:nvPr/>
        </p:nvSpPr>
        <p:spPr>
          <a:xfrm>
            <a:off x="4452854" y="4835559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👤 </a:t>
            </a:r>
            <a:r>
              <a:rPr sz="1600" b="1" dirty="0" err="1">
                <a:solidFill>
                  <a:srgbClr val="FFFFFF"/>
                </a:solidFill>
              </a:rPr>
              <a:t>Notarios</a:t>
            </a:r>
            <a:r>
              <a:rPr sz="1600" b="1" dirty="0">
                <a:solidFill>
                  <a:srgbClr val="FFFFFF"/>
                </a:solidFill>
              </a:rPr>
              <a:t>: 20</a:t>
            </a:r>
            <a:r>
              <a:rPr lang="es-ES" sz="1600" b="1" dirty="0">
                <a:solidFill>
                  <a:srgbClr val="FFFFFF"/>
                </a:solidFill>
              </a:rPr>
              <a:t>6</a:t>
            </a: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CA66DA48-A2C5-B187-55FE-212F8FCFB02B}"/>
              </a:ext>
            </a:extLst>
          </p:cNvPr>
          <p:cNvSpPr/>
          <p:nvPr/>
        </p:nvSpPr>
        <p:spPr>
          <a:xfrm>
            <a:off x="7697951" y="4802106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</a:rPr>
              <a:t>🏛️ Colegios: 20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33DF342-1B6D-92E8-C35E-260EF91EE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350412"/>
              </p:ext>
            </p:extLst>
          </p:nvPr>
        </p:nvGraphicFramePr>
        <p:xfrm>
          <a:off x="688899" y="1241171"/>
          <a:ext cx="6231496" cy="327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B7FFC8A-7872-A2BD-1906-A8CA5D5C1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870880"/>
              </p:ext>
            </p:extLst>
          </p:nvPr>
        </p:nvGraphicFramePr>
        <p:xfrm>
          <a:off x="7138109" y="1241171"/>
          <a:ext cx="5195405" cy="361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13782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5143B-EE86-F72C-9E88-348FD2E7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90A70363-F987-4ED2-37E0-545FDD556995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0498437C-4BBF-089D-D312-405D77F7D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6264" y="644065"/>
            <a:ext cx="566753" cy="5667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B55852-031E-14FD-D0A0-710696C95841}"/>
              </a:ext>
            </a:extLst>
          </p:cNvPr>
          <p:cNvSpPr txBox="1"/>
          <p:nvPr/>
        </p:nvSpPr>
        <p:spPr>
          <a:xfrm>
            <a:off x="309388" y="646960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8C62BD-A759-57B1-ED87-B027DA04275E}"/>
              </a:ext>
            </a:extLst>
          </p:cNvPr>
          <p:cNvSpPr txBox="1">
            <a:spLocks/>
          </p:cNvSpPr>
          <p:nvPr/>
        </p:nvSpPr>
        <p:spPr>
          <a:xfrm>
            <a:off x="285028" y="284842"/>
            <a:ext cx="657297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ESTADÍSTICA A OCTUBRE 2025</a:t>
            </a:r>
          </a:p>
          <a:p>
            <a:r>
              <a:rPr lang="es-ES" sz="2000" b="0" dirty="0">
                <a:solidFill>
                  <a:schemeClr val="tx1"/>
                </a:solidFill>
              </a:rPr>
              <a:t>Operaciones Inusuales– Julio 2024 a Octubre 2025</a:t>
            </a:r>
            <a:endParaRPr lang="en-US" sz="200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345A885-888B-927F-7E9E-555D56ECDA76}"/>
              </a:ext>
            </a:extLst>
          </p:cNvPr>
          <p:cNvSpPr/>
          <p:nvPr/>
        </p:nvSpPr>
        <p:spPr>
          <a:xfrm>
            <a:off x="4474026" y="5162932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👤 </a:t>
            </a:r>
            <a:r>
              <a:rPr sz="1600" b="1" dirty="0" err="1">
                <a:solidFill>
                  <a:srgbClr val="FFFFFF"/>
                </a:solidFill>
              </a:rPr>
              <a:t>Notarios</a:t>
            </a:r>
            <a:r>
              <a:rPr sz="1600" b="1" dirty="0">
                <a:solidFill>
                  <a:srgbClr val="FFFFFF"/>
                </a:solidFill>
              </a:rPr>
              <a:t>: </a:t>
            </a:r>
            <a:r>
              <a:rPr lang="es-ES" sz="1600" b="1" dirty="0">
                <a:solidFill>
                  <a:srgbClr val="FFFFFF"/>
                </a:solidFill>
              </a:rPr>
              <a:t>166</a:t>
            </a: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BF752774-74D9-DFB4-5954-5B4F3452E90B}"/>
              </a:ext>
            </a:extLst>
          </p:cNvPr>
          <p:cNvSpPr/>
          <p:nvPr/>
        </p:nvSpPr>
        <p:spPr>
          <a:xfrm>
            <a:off x="8342163" y="5162932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</a:rPr>
              <a:t>🏛️ Colegios: 20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B1F4066F-D924-2D97-5E4B-05772E1237AB}"/>
              </a:ext>
            </a:extLst>
          </p:cNvPr>
          <p:cNvSpPr/>
          <p:nvPr/>
        </p:nvSpPr>
        <p:spPr>
          <a:xfrm>
            <a:off x="962531" y="5162932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600" b="1" dirty="0">
                <a:solidFill>
                  <a:srgbClr val="FFFFFF"/>
                </a:solidFill>
              </a:rPr>
              <a:t>⚠️ </a:t>
            </a:r>
            <a:r>
              <a:rPr sz="1600" b="1" dirty="0" err="1">
                <a:solidFill>
                  <a:srgbClr val="FFFFFF"/>
                </a:solidFill>
              </a:rPr>
              <a:t>Inusuales</a:t>
            </a:r>
            <a:r>
              <a:rPr sz="1600" b="1" dirty="0">
                <a:solidFill>
                  <a:srgbClr val="FFFFFF"/>
                </a:solidFill>
              </a:rPr>
              <a:t>: 5,</a:t>
            </a:r>
            <a:r>
              <a:rPr lang="es-ES" sz="1600" b="1" dirty="0">
                <a:solidFill>
                  <a:srgbClr val="FFFFFF"/>
                </a:solidFill>
              </a:rPr>
              <a:t>934</a:t>
            </a:r>
            <a:endParaRPr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E3F12E0-A18A-06E5-B542-A9EEE4AF8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40211"/>
              </p:ext>
            </p:extLst>
          </p:nvPr>
        </p:nvGraphicFramePr>
        <p:xfrm>
          <a:off x="520785" y="1191546"/>
          <a:ext cx="6239241" cy="382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B65866F-D820-A933-57BF-7C95CE4AB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90796"/>
              </p:ext>
            </p:extLst>
          </p:nvPr>
        </p:nvGraphicFramePr>
        <p:xfrm>
          <a:off x="6972015" y="1210816"/>
          <a:ext cx="5165555" cy="416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25897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3E89-3462-10BF-1146-ABDB8F55A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FB199F49-35C0-16B9-09D2-AD1067BC5985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DFB9E162-9F93-F051-C918-4490D50F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6264" y="644065"/>
            <a:ext cx="566753" cy="5667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310DFA-8397-DC4B-97FA-1AADE4CC215F}"/>
              </a:ext>
            </a:extLst>
          </p:cNvPr>
          <p:cNvSpPr txBox="1"/>
          <p:nvPr/>
        </p:nvSpPr>
        <p:spPr>
          <a:xfrm>
            <a:off x="309388" y="646960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7AD6F2C-F879-5A6D-CEE5-39612B8644B4}"/>
              </a:ext>
            </a:extLst>
          </p:cNvPr>
          <p:cNvSpPr txBox="1">
            <a:spLocks/>
          </p:cNvSpPr>
          <p:nvPr/>
        </p:nvSpPr>
        <p:spPr>
          <a:xfrm>
            <a:off x="447354" y="331117"/>
            <a:ext cx="864066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ESTADÍSTICA A OCTUBRE 2025</a:t>
            </a:r>
          </a:p>
          <a:p>
            <a:r>
              <a:rPr lang="es-ES" sz="2000" b="0" dirty="0">
                <a:solidFill>
                  <a:schemeClr val="tx1"/>
                </a:solidFill>
              </a:rPr>
              <a:t>Señales de Alertas Generadas – Noviembre 2024 a Octubre 2025</a:t>
            </a:r>
            <a:endParaRPr lang="en-US" sz="2000" b="0" dirty="0">
              <a:solidFill>
                <a:schemeClr val="tx1"/>
              </a:solidFill>
            </a:endParaRPr>
          </a:p>
          <a:p>
            <a:endParaRPr lang="es-PE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09B74AC-8C3B-A28C-5258-8BA39B3405BA}"/>
              </a:ext>
            </a:extLst>
          </p:cNvPr>
          <p:cNvSpPr/>
          <p:nvPr/>
        </p:nvSpPr>
        <p:spPr>
          <a:xfrm>
            <a:off x="4881388" y="4885642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👤 </a:t>
            </a:r>
            <a:r>
              <a:rPr sz="1600" b="1" dirty="0" err="1">
                <a:solidFill>
                  <a:srgbClr val="FFFFFF"/>
                </a:solidFill>
              </a:rPr>
              <a:t>Notarios</a:t>
            </a:r>
            <a:r>
              <a:rPr sz="1600" b="1" dirty="0">
                <a:solidFill>
                  <a:srgbClr val="FFFFFF"/>
                </a:solidFill>
              </a:rPr>
              <a:t>: </a:t>
            </a:r>
            <a:r>
              <a:rPr lang="es-ES" sz="1600" b="1" dirty="0">
                <a:solidFill>
                  <a:srgbClr val="FFFFFF"/>
                </a:solidFill>
              </a:rPr>
              <a:t>503</a:t>
            </a: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155C9EDF-BCC0-E517-EF81-57B9B5D54B69}"/>
              </a:ext>
            </a:extLst>
          </p:cNvPr>
          <p:cNvSpPr/>
          <p:nvPr/>
        </p:nvSpPr>
        <p:spPr>
          <a:xfrm>
            <a:off x="8342163" y="4885642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</a:rPr>
              <a:t>🏛️ Colegios: </a:t>
            </a:r>
            <a:r>
              <a:rPr lang="es-ES" sz="1600" b="1" dirty="0">
                <a:solidFill>
                  <a:srgbClr val="FFFFFF"/>
                </a:solidFill>
              </a:rPr>
              <a:t>22</a:t>
            </a: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D84BB9C-4507-FE06-FDA8-85D024A13532}"/>
              </a:ext>
            </a:extLst>
          </p:cNvPr>
          <p:cNvSpPr/>
          <p:nvPr/>
        </p:nvSpPr>
        <p:spPr>
          <a:xfrm>
            <a:off x="1452388" y="4885642"/>
            <a:ext cx="2286000" cy="914400"/>
          </a:xfrm>
          <a:prstGeom prst="rect">
            <a:avLst/>
          </a:prstGeom>
          <a:solidFill>
            <a:srgbClr val="0F4C8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 b="1" dirty="0">
                <a:solidFill>
                  <a:srgbClr val="FFFFFF"/>
                </a:solidFill>
              </a:rPr>
              <a:t>🚨 </a:t>
            </a:r>
            <a:r>
              <a:rPr lang="es-ES" sz="1600" b="1" dirty="0">
                <a:solidFill>
                  <a:srgbClr val="FFFFFF"/>
                </a:solidFill>
              </a:rPr>
              <a:t>Alertas</a:t>
            </a:r>
            <a:r>
              <a:rPr sz="1600" b="1" dirty="0">
                <a:solidFill>
                  <a:srgbClr val="FFFFFF"/>
                </a:solidFill>
              </a:rPr>
              <a:t>: </a:t>
            </a:r>
            <a:r>
              <a:rPr lang="es-ES" sz="1600" b="1" dirty="0">
                <a:solidFill>
                  <a:srgbClr val="FFFFFF"/>
                </a:solidFill>
              </a:rPr>
              <a:t>35</a:t>
            </a:r>
            <a:r>
              <a:rPr sz="1600" b="1" dirty="0">
                <a:solidFill>
                  <a:srgbClr val="FFFFFF"/>
                </a:solidFill>
              </a:rPr>
              <a:t>,</a:t>
            </a:r>
            <a:r>
              <a:rPr lang="es-ES" sz="1600" b="1" dirty="0">
                <a:solidFill>
                  <a:srgbClr val="FFFFFF"/>
                </a:solidFill>
              </a:rPr>
              <a:t>317</a:t>
            </a:r>
            <a:endParaRPr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538D690-0A2B-D07F-FCC4-3163C156E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604504"/>
              </p:ext>
            </p:extLst>
          </p:nvPr>
        </p:nvGraphicFramePr>
        <p:xfrm>
          <a:off x="2257276" y="1234919"/>
          <a:ext cx="7227887" cy="32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91901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00A76-F5AA-95C0-2E5A-63C1A8503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C406618-59CF-4719-CFDC-9B5286D4E410}"/>
              </a:ext>
            </a:extLst>
          </p:cNvPr>
          <p:cNvSpPr/>
          <p:nvPr/>
        </p:nvSpPr>
        <p:spPr>
          <a:xfrm>
            <a:off x="0" y="0"/>
            <a:ext cx="4248150" cy="6857410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54FBD2F3-2E43-15F0-815F-F7F5D6628CEF}"/>
              </a:ext>
            </a:extLst>
          </p:cNvPr>
          <p:cNvSpPr txBox="1">
            <a:spLocks/>
          </p:cNvSpPr>
          <p:nvPr/>
        </p:nvSpPr>
        <p:spPr>
          <a:xfrm>
            <a:off x="6265059" y="2744710"/>
            <a:ext cx="3260596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MX" dirty="0"/>
              <a:t>REGISTRO DE OPERACIONES</a:t>
            </a:r>
            <a:endParaRPr lang="es-PE" dirty="0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2D1C512E-D82C-A548-1029-6F5130625E76}"/>
              </a:ext>
            </a:extLst>
          </p:cNvPr>
          <p:cNvSpPr/>
          <p:nvPr/>
        </p:nvSpPr>
        <p:spPr>
          <a:xfrm rot="16200000">
            <a:off x="2715068" y="-431278"/>
            <a:ext cx="587373" cy="2478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8FAD0480-1998-4CE3-7D8E-6C80EACE13B0}"/>
              </a:ext>
            </a:extLst>
          </p:cNvPr>
          <p:cNvSpPr/>
          <p:nvPr/>
        </p:nvSpPr>
        <p:spPr>
          <a:xfrm rot="5400000">
            <a:off x="5948" y="507684"/>
            <a:ext cx="587373" cy="6008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DED154F-E007-7552-13C8-FED28BE6E680}"/>
              </a:ext>
            </a:extLst>
          </p:cNvPr>
          <p:cNvSpPr/>
          <p:nvPr/>
        </p:nvSpPr>
        <p:spPr>
          <a:xfrm>
            <a:off x="802116" y="503387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54793A5E-7F9F-6B15-5C4F-3D9FF273B78B}"/>
              </a:ext>
            </a:extLst>
          </p:cNvPr>
          <p:cNvSpPr/>
          <p:nvPr/>
        </p:nvSpPr>
        <p:spPr>
          <a:xfrm rot="5400000" flipH="1">
            <a:off x="759168" y="716484"/>
            <a:ext cx="587373" cy="21073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8" name="Rectángulo: esquinas superiores redondeadas 27">
            <a:extLst>
              <a:ext uri="{FF2B5EF4-FFF2-40B4-BE49-F238E27FC236}">
                <a16:creationId xmlns:a16="http://schemas.microsoft.com/office/drawing/2014/main" id="{680F31B9-CE74-E4C9-37FF-20ADC81144E6}"/>
              </a:ext>
            </a:extLst>
          </p:cNvPr>
          <p:cNvSpPr/>
          <p:nvPr/>
        </p:nvSpPr>
        <p:spPr>
          <a:xfrm rot="16200000" flipH="1">
            <a:off x="3468289" y="1283972"/>
            <a:ext cx="587373" cy="97234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F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A32B238E-B5DE-8E59-ED80-8AC68B9BC1AB}"/>
              </a:ext>
            </a:extLst>
          </p:cNvPr>
          <p:cNvSpPr/>
          <p:nvPr/>
        </p:nvSpPr>
        <p:spPr>
          <a:xfrm flipH="1">
            <a:off x="2472883" y="1465412"/>
            <a:ext cx="600874" cy="600874"/>
          </a:xfrm>
          <a:prstGeom prst="ellipse">
            <a:avLst/>
          </a:prstGeom>
          <a:solidFill>
            <a:srgbClr val="E3DA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7CDE9E5A-779D-BAB6-C36B-3FCBC8F1345F}"/>
              </a:ext>
            </a:extLst>
          </p:cNvPr>
          <p:cNvSpPr txBox="1">
            <a:spLocks/>
          </p:cNvSpPr>
          <p:nvPr/>
        </p:nvSpPr>
        <p:spPr>
          <a:xfrm>
            <a:off x="689924" y="3372436"/>
            <a:ext cx="2868302" cy="611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  <a:endParaRPr lang="es-PE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516141A5-A71A-105A-0599-C0B49F96014C}"/>
              </a:ext>
            </a:extLst>
          </p:cNvPr>
          <p:cNvSpPr txBox="1">
            <a:spLocks/>
          </p:cNvSpPr>
          <p:nvPr/>
        </p:nvSpPr>
        <p:spPr>
          <a:xfrm>
            <a:off x="6265058" y="3444321"/>
            <a:ext cx="4437153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PROCESO DE GESTIÓN DE LAS SEÑALES DE ALERTA</a:t>
            </a:r>
            <a:endParaRPr lang="es-P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2BF52B9-B5ED-B582-3018-F50B7364E718}"/>
              </a:ext>
            </a:extLst>
          </p:cNvPr>
          <p:cNvSpPr txBox="1">
            <a:spLocks/>
          </p:cNvSpPr>
          <p:nvPr/>
        </p:nvSpPr>
        <p:spPr>
          <a:xfrm>
            <a:off x="6265058" y="4137702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EVALUACIÓN DE OPERACIONES INUSUALES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87F9C7-C2E9-8B23-2B08-2750788B7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b="19905"/>
          <a:stretch/>
        </p:blipFill>
        <p:spPr>
          <a:xfrm>
            <a:off x="9095479" y="83840"/>
            <a:ext cx="3097518" cy="22619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A034C3-4BBE-4C8F-E9E2-43B8BE4638E0}"/>
              </a:ext>
            </a:extLst>
          </p:cNvPr>
          <p:cNvSpPr txBox="1"/>
          <p:nvPr/>
        </p:nvSpPr>
        <p:spPr>
          <a:xfrm>
            <a:off x="5021414" y="1950245"/>
            <a:ext cx="435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 - - - - - - - - - - - - - - - - - - - - - - - - - - - - - - - - - -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33BCEC3-C27B-3C29-0423-D77C5D7061A9}"/>
              </a:ext>
            </a:extLst>
          </p:cNvPr>
          <p:cNvGrpSpPr/>
          <p:nvPr/>
        </p:nvGrpSpPr>
        <p:grpSpPr>
          <a:xfrm>
            <a:off x="5510773" y="3354422"/>
            <a:ext cx="501145" cy="501743"/>
            <a:chOff x="2445702" y="2525684"/>
            <a:chExt cx="627193" cy="664933"/>
          </a:xfrm>
        </p:grpSpPr>
        <p:sp>
          <p:nvSpPr>
            <p:cNvPr id="11" name="Conector 44">
              <a:extLst>
                <a:ext uri="{FF2B5EF4-FFF2-40B4-BE49-F238E27FC236}">
                  <a16:creationId xmlns:a16="http://schemas.microsoft.com/office/drawing/2014/main" id="{FA0475D6-8942-B7DF-AE7E-262144ACFB8C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C888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47F1FC6-C65A-32FB-6FEF-C8DE669B255A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78BE514-E6B2-9B54-6FCB-983344C28D82}"/>
              </a:ext>
            </a:extLst>
          </p:cNvPr>
          <p:cNvGrpSpPr/>
          <p:nvPr/>
        </p:nvGrpSpPr>
        <p:grpSpPr>
          <a:xfrm>
            <a:off x="5523492" y="2709601"/>
            <a:ext cx="501145" cy="501743"/>
            <a:chOff x="2445702" y="2525684"/>
            <a:chExt cx="627193" cy="664933"/>
          </a:xfrm>
        </p:grpSpPr>
        <p:sp>
          <p:nvSpPr>
            <p:cNvPr id="14" name="Conector 44">
              <a:extLst>
                <a:ext uri="{FF2B5EF4-FFF2-40B4-BE49-F238E27FC236}">
                  <a16:creationId xmlns:a16="http://schemas.microsoft.com/office/drawing/2014/main" id="{E386DC5A-D6E7-8766-B7F8-297709B8A1C4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032C954-F9BD-90D1-83D6-DF518F9A2B30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1DCBFB-5092-E8AB-615C-64A34D5F6095}"/>
              </a:ext>
            </a:extLst>
          </p:cNvPr>
          <p:cNvSpPr txBox="1"/>
          <p:nvPr/>
        </p:nvSpPr>
        <p:spPr>
          <a:xfrm>
            <a:off x="5630275" y="2765083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CE0B27E-A764-265E-9002-E27E65DB07B8}"/>
              </a:ext>
            </a:extLst>
          </p:cNvPr>
          <p:cNvSpPr txBox="1"/>
          <p:nvPr/>
        </p:nvSpPr>
        <p:spPr>
          <a:xfrm>
            <a:off x="5626715" y="3419546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2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C656201-0A0C-06CE-F54F-CCE9C0436028}"/>
              </a:ext>
            </a:extLst>
          </p:cNvPr>
          <p:cNvGrpSpPr/>
          <p:nvPr/>
        </p:nvGrpSpPr>
        <p:grpSpPr>
          <a:xfrm>
            <a:off x="5532791" y="4058108"/>
            <a:ext cx="501145" cy="501743"/>
            <a:chOff x="2445702" y="2525684"/>
            <a:chExt cx="627193" cy="664933"/>
          </a:xfrm>
        </p:grpSpPr>
        <p:sp>
          <p:nvSpPr>
            <p:cNvPr id="3" name="Conector 44">
              <a:extLst>
                <a:ext uri="{FF2B5EF4-FFF2-40B4-BE49-F238E27FC236}">
                  <a16:creationId xmlns:a16="http://schemas.microsoft.com/office/drawing/2014/main" id="{CC6BB454-164D-ECB2-266C-47B289AA4E93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6FA433E8-1E17-671D-6A06-130A16BF36F0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5E1EB99-254E-3BA2-A028-9FE36ACF8FAC}"/>
              </a:ext>
            </a:extLst>
          </p:cNvPr>
          <p:cNvGrpSpPr/>
          <p:nvPr/>
        </p:nvGrpSpPr>
        <p:grpSpPr>
          <a:xfrm>
            <a:off x="5542065" y="4716298"/>
            <a:ext cx="501145" cy="501743"/>
            <a:chOff x="2445702" y="2525684"/>
            <a:chExt cx="627193" cy="664933"/>
          </a:xfrm>
        </p:grpSpPr>
        <p:sp>
          <p:nvSpPr>
            <p:cNvPr id="35" name="Conector 44">
              <a:extLst>
                <a:ext uri="{FF2B5EF4-FFF2-40B4-BE49-F238E27FC236}">
                  <a16:creationId xmlns:a16="http://schemas.microsoft.com/office/drawing/2014/main" id="{7C3E8C50-0461-265A-DE8D-F1B02B67A204}"/>
                </a:ext>
              </a:extLst>
            </p:cNvPr>
            <p:cNvSpPr/>
            <p:nvPr/>
          </p:nvSpPr>
          <p:spPr>
            <a:xfrm>
              <a:off x="2445702" y="2525684"/>
              <a:ext cx="627193" cy="664933"/>
            </a:xfrm>
            <a:prstGeom prst="flowChartConnector">
              <a:avLst/>
            </a:prstGeom>
            <a:solidFill>
              <a:srgbClr val="FFE4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5DF5223-7C7E-0E60-DD7B-6F6B6F230185}"/>
                </a:ext>
              </a:extLst>
            </p:cNvPr>
            <p:cNvSpPr/>
            <p:nvPr/>
          </p:nvSpPr>
          <p:spPr>
            <a:xfrm>
              <a:off x="2581275" y="2679348"/>
              <a:ext cx="361950" cy="3480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1AED346-6E7D-5AE4-BAF0-AD0DEEE804EC}"/>
              </a:ext>
            </a:extLst>
          </p:cNvPr>
          <p:cNvSpPr txBox="1"/>
          <p:nvPr/>
        </p:nvSpPr>
        <p:spPr>
          <a:xfrm>
            <a:off x="5639436" y="4126012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8E390CC-C880-7785-F43E-C4B9D08EA16F}"/>
              </a:ext>
            </a:extLst>
          </p:cNvPr>
          <p:cNvSpPr txBox="1"/>
          <p:nvPr/>
        </p:nvSpPr>
        <p:spPr>
          <a:xfrm>
            <a:off x="5661067" y="4794298"/>
            <a:ext cx="2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57AFB5F9-4F80-C978-F335-9F27E6C82CC5}"/>
              </a:ext>
            </a:extLst>
          </p:cNvPr>
          <p:cNvSpPr txBox="1">
            <a:spLocks/>
          </p:cNvSpPr>
          <p:nvPr/>
        </p:nvSpPr>
        <p:spPr>
          <a:xfrm>
            <a:off x="6265058" y="4740343"/>
            <a:ext cx="3903070" cy="3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2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CASOS PRACTICOS</a:t>
            </a:r>
            <a:endParaRPr lang="es-PE" sz="1200" b="1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8624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7B08A-6E97-799B-E459-5BB9A851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lecha: curvada hacia abajo 131">
            <a:extLst>
              <a:ext uri="{FF2B5EF4-FFF2-40B4-BE49-F238E27FC236}">
                <a16:creationId xmlns:a16="http://schemas.microsoft.com/office/drawing/2014/main" id="{42BC491A-1BCD-C282-5671-3E6CA7896485}"/>
              </a:ext>
            </a:extLst>
          </p:cNvPr>
          <p:cNvSpPr/>
          <p:nvPr/>
        </p:nvSpPr>
        <p:spPr>
          <a:xfrm>
            <a:off x="8954022" y="4061645"/>
            <a:ext cx="1066606" cy="43122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0B1B6C4-A03F-D699-C66E-74490B13794C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C14770-F665-8EC9-0E73-652B9E12EEBD}"/>
              </a:ext>
            </a:extLst>
          </p:cNvPr>
          <p:cNvSpPr txBox="1"/>
          <p:nvPr/>
        </p:nvSpPr>
        <p:spPr>
          <a:xfrm>
            <a:off x="4096883" y="648866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0E60FEA-CD42-B10E-477F-BED20B6F6555}"/>
              </a:ext>
            </a:extLst>
          </p:cNvPr>
          <p:cNvSpPr txBox="1">
            <a:spLocks/>
          </p:cNvSpPr>
          <p:nvPr/>
        </p:nvSpPr>
        <p:spPr>
          <a:xfrm>
            <a:off x="361865" y="131809"/>
            <a:ext cx="82183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EL PROCESO DE GESTION DE  LAS SEÑALES DE ALERTA</a:t>
            </a:r>
            <a:endParaRPr lang="es-PE" dirty="0"/>
          </a:p>
        </p:txBody>
      </p:sp>
      <p:sp>
        <p:nvSpPr>
          <p:cNvPr id="5" name="17 Conector fuera de página">
            <a:extLst>
              <a:ext uri="{FF2B5EF4-FFF2-40B4-BE49-F238E27FC236}">
                <a16:creationId xmlns:a16="http://schemas.microsoft.com/office/drawing/2014/main" id="{58B7A0AE-E372-47E6-A52F-33698EC1B800}"/>
              </a:ext>
            </a:extLst>
          </p:cNvPr>
          <p:cNvSpPr/>
          <p:nvPr/>
        </p:nvSpPr>
        <p:spPr>
          <a:xfrm rot="16200000">
            <a:off x="6212583" y="784756"/>
            <a:ext cx="647700" cy="3060700"/>
          </a:xfrm>
          <a:prstGeom prst="flowChartOffpageConnector">
            <a:avLst/>
          </a:prstGeom>
          <a:solidFill>
            <a:srgbClr val="89A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6" name="18 Conector fuera de página">
            <a:extLst>
              <a:ext uri="{FF2B5EF4-FFF2-40B4-BE49-F238E27FC236}">
                <a16:creationId xmlns:a16="http://schemas.microsoft.com/office/drawing/2014/main" id="{A9349D12-F159-225D-3675-C80DCE9478E5}"/>
              </a:ext>
            </a:extLst>
          </p:cNvPr>
          <p:cNvSpPr/>
          <p:nvPr/>
        </p:nvSpPr>
        <p:spPr>
          <a:xfrm rot="16200000">
            <a:off x="6203058" y="2045231"/>
            <a:ext cx="677863" cy="3071813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7" name="19 Conector fuera de página">
            <a:extLst>
              <a:ext uri="{FF2B5EF4-FFF2-40B4-BE49-F238E27FC236}">
                <a16:creationId xmlns:a16="http://schemas.microsoft.com/office/drawing/2014/main" id="{02263A4D-003A-A7A4-E20C-5265BF6FF908}"/>
              </a:ext>
            </a:extLst>
          </p:cNvPr>
          <p:cNvSpPr/>
          <p:nvPr/>
        </p:nvSpPr>
        <p:spPr>
          <a:xfrm rot="16200000">
            <a:off x="6203059" y="3259668"/>
            <a:ext cx="677862" cy="3071813"/>
          </a:xfrm>
          <a:prstGeom prst="flowChartOffpage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8" name="20 Conector">
            <a:extLst>
              <a:ext uri="{FF2B5EF4-FFF2-40B4-BE49-F238E27FC236}">
                <a16:creationId xmlns:a16="http://schemas.microsoft.com/office/drawing/2014/main" id="{5FCFB177-C4A2-5298-EB37-B1303AE90845}"/>
              </a:ext>
            </a:extLst>
          </p:cNvPr>
          <p:cNvSpPr/>
          <p:nvPr/>
        </p:nvSpPr>
        <p:spPr>
          <a:xfrm>
            <a:off x="828304" y="2910613"/>
            <a:ext cx="1652068" cy="1260475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atin typeface="Roboto Thin"/>
            </a:endParaRPr>
          </a:p>
        </p:txBody>
      </p:sp>
      <p:sp>
        <p:nvSpPr>
          <p:cNvPr id="9" name="21 Decisión">
            <a:extLst>
              <a:ext uri="{FF2B5EF4-FFF2-40B4-BE49-F238E27FC236}">
                <a16:creationId xmlns:a16="http://schemas.microsoft.com/office/drawing/2014/main" id="{F93F3431-9863-CA82-E5B0-FE927891EB4F}"/>
              </a:ext>
            </a:extLst>
          </p:cNvPr>
          <p:cNvSpPr/>
          <p:nvPr/>
        </p:nvSpPr>
        <p:spPr>
          <a:xfrm>
            <a:off x="3005833" y="2837394"/>
            <a:ext cx="1476375" cy="1511300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>
              <a:latin typeface="Roboto Thin"/>
            </a:endParaRPr>
          </a:p>
        </p:txBody>
      </p:sp>
      <p:cxnSp>
        <p:nvCxnSpPr>
          <p:cNvPr id="10" name="24 Conector recto">
            <a:extLst>
              <a:ext uri="{FF2B5EF4-FFF2-40B4-BE49-F238E27FC236}">
                <a16:creationId xmlns:a16="http://schemas.microsoft.com/office/drawing/2014/main" id="{55AE2399-B273-6EF2-B9E8-6B74C63880A8}"/>
              </a:ext>
            </a:extLst>
          </p:cNvPr>
          <p:cNvCxnSpPr/>
          <p:nvPr/>
        </p:nvCxnSpPr>
        <p:spPr>
          <a:xfrm>
            <a:off x="2577208" y="3562881"/>
            <a:ext cx="3603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31 Conector recto">
            <a:extLst>
              <a:ext uri="{FF2B5EF4-FFF2-40B4-BE49-F238E27FC236}">
                <a16:creationId xmlns:a16="http://schemas.microsoft.com/office/drawing/2014/main" id="{2A0F05B5-B5C0-1F13-894A-5BC93D5530C8}"/>
              </a:ext>
            </a:extLst>
          </p:cNvPr>
          <p:cNvCxnSpPr/>
          <p:nvPr/>
        </p:nvCxnSpPr>
        <p:spPr>
          <a:xfrm>
            <a:off x="3791646" y="4848756"/>
            <a:ext cx="10795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33 Conector recto">
            <a:extLst>
              <a:ext uri="{FF2B5EF4-FFF2-40B4-BE49-F238E27FC236}">
                <a16:creationId xmlns:a16="http://schemas.microsoft.com/office/drawing/2014/main" id="{A1C13C16-F07E-2CF9-2335-989891266F60}"/>
              </a:ext>
            </a:extLst>
          </p:cNvPr>
          <p:cNvCxnSpPr/>
          <p:nvPr/>
        </p:nvCxnSpPr>
        <p:spPr>
          <a:xfrm>
            <a:off x="3791646" y="2346856"/>
            <a:ext cx="10795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38 Conector recto">
            <a:extLst>
              <a:ext uri="{FF2B5EF4-FFF2-40B4-BE49-F238E27FC236}">
                <a16:creationId xmlns:a16="http://schemas.microsoft.com/office/drawing/2014/main" id="{4B80105C-D474-C703-A4CD-052054DCCE05}"/>
              </a:ext>
            </a:extLst>
          </p:cNvPr>
          <p:cNvCxnSpPr/>
          <p:nvPr/>
        </p:nvCxnSpPr>
        <p:spPr>
          <a:xfrm rot="5400000">
            <a:off x="3576540" y="4635237"/>
            <a:ext cx="4318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45 Conector recto">
            <a:extLst>
              <a:ext uri="{FF2B5EF4-FFF2-40B4-BE49-F238E27FC236}">
                <a16:creationId xmlns:a16="http://schemas.microsoft.com/office/drawing/2014/main" id="{26A5AB82-3410-4919-1071-1280F1669D9C}"/>
              </a:ext>
            </a:extLst>
          </p:cNvPr>
          <p:cNvCxnSpPr/>
          <p:nvPr/>
        </p:nvCxnSpPr>
        <p:spPr>
          <a:xfrm rot="5400000">
            <a:off x="3576540" y="2560375"/>
            <a:ext cx="4318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8 Conector recto">
            <a:extLst>
              <a:ext uri="{FF2B5EF4-FFF2-40B4-BE49-F238E27FC236}">
                <a16:creationId xmlns:a16="http://schemas.microsoft.com/office/drawing/2014/main" id="{A9836EEA-FCBE-0F20-737D-5906D66A0C94}"/>
              </a:ext>
            </a:extLst>
          </p:cNvPr>
          <p:cNvCxnSpPr/>
          <p:nvPr/>
        </p:nvCxnSpPr>
        <p:spPr>
          <a:xfrm>
            <a:off x="4574283" y="3562881"/>
            <a:ext cx="360363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4 CuadroTexto">
            <a:extLst>
              <a:ext uri="{FF2B5EF4-FFF2-40B4-BE49-F238E27FC236}">
                <a16:creationId xmlns:a16="http://schemas.microsoft.com/office/drawing/2014/main" id="{E79773EE-EAB2-620A-2B19-DDF6AD55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521" y="2134131"/>
            <a:ext cx="258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Roboto Thin"/>
              </a:rPr>
              <a:t>Señal de Alerta</a:t>
            </a:r>
            <a:endParaRPr lang="es-ES" b="1" dirty="0">
              <a:solidFill>
                <a:schemeClr val="bg1"/>
              </a:solidFill>
              <a:latin typeface="Roboto Thin"/>
            </a:endParaRPr>
          </a:p>
        </p:txBody>
      </p:sp>
      <p:sp>
        <p:nvSpPr>
          <p:cNvPr id="60" name="34 CuadroTexto">
            <a:extLst>
              <a:ext uri="{FF2B5EF4-FFF2-40B4-BE49-F238E27FC236}">
                <a16:creationId xmlns:a16="http://schemas.microsoft.com/office/drawing/2014/main" id="{61E1431B-588E-7272-1AEA-CA4182EF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69" y="3392652"/>
            <a:ext cx="258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Roboto Thin"/>
              </a:rPr>
              <a:t>Operación Inusual</a:t>
            </a:r>
            <a:endParaRPr lang="es-ES" b="1" dirty="0">
              <a:solidFill>
                <a:schemeClr val="bg1"/>
              </a:solidFill>
              <a:latin typeface="Roboto Thin"/>
            </a:endParaRPr>
          </a:p>
        </p:txBody>
      </p:sp>
      <p:sp>
        <p:nvSpPr>
          <p:cNvPr id="61" name="34 CuadroTexto">
            <a:extLst>
              <a:ext uri="{FF2B5EF4-FFF2-40B4-BE49-F238E27FC236}">
                <a16:creationId xmlns:a16="http://schemas.microsoft.com/office/drawing/2014/main" id="{741852FF-7947-0257-3152-F273E2EC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137" y="4636028"/>
            <a:ext cx="2586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Roboto Thin"/>
              </a:rPr>
              <a:t>Informe de Riesgo</a:t>
            </a:r>
            <a:endParaRPr lang="es-ES" b="1" dirty="0">
              <a:solidFill>
                <a:schemeClr val="bg1"/>
              </a:solidFill>
              <a:latin typeface="Roboto Thin"/>
            </a:endParaRPr>
          </a:p>
        </p:txBody>
      </p:sp>
      <p:sp>
        <p:nvSpPr>
          <p:cNvPr id="63" name="34 CuadroTexto">
            <a:extLst>
              <a:ext uri="{FF2B5EF4-FFF2-40B4-BE49-F238E27FC236}">
                <a16:creationId xmlns:a16="http://schemas.microsoft.com/office/drawing/2014/main" id="{284CBA30-8B53-BE3F-3AD5-14752C41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19" y="3131379"/>
            <a:ext cx="1560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Roboto Thin"/>
              </a:rPr>
              <a:t>Identificas</a:t>
            </a:r>
            <a:r>
              <a:rPr lang="es-ES" b="1" dirty="0">
                <a:latin typeface="Roboto Thin"/>
              </a:rPr>
              <a:t> una señal alerta</a:t>
            </a:r>
            <a:endParaRPr lang="en-US" b="1" dirty="0">
              <a:latin typeface="Roboto Thin"/>
            </a:endParaRPr>
          </a:p>
        </p:txBody>
      </p:sp>
      <p:sp>
        <p:nvSpPr>
          <p:cNvPr id="65" name="Freeform 7">
            <a:extLst>
              <a:ext uri="{FF2B5EF4-FFF2-40B4-BE49-F238E27FC236}">
                <a16:creationId xmlns:a16="http://schemas.microsoft.com/office/drawing/2014/main" id="{E52FEF39-AFFA-DF3B-EB6D-A7CF5BDABB9B}"/>
              </a:ext>
            </a:extLst>
          </p:cNvPr>
          <p:cNvSpPr>
            <a:spLocks/>
          </p:cNvSpPr>
          <p:nvPr/>
        </p:nvSpPr>
        <p:spPr bwMode="auto">
          <a:xfrm rot="685383">
            <a:off x="2510506" y="3934793"/>
            <a:ext cx="1110591" cy="1081440"/>
          </a:xfrm>
          <a:custGeom>
            <a:avLst/>
            <a:gdLst>
              <a:gd name="T0" fmla="*/ 985 w 1153"/>
              <a:gd name="T1" fmla="*/ 114 h 985"/>
              <a:gd name="T2" fmla="*/ 985 w 1153"/>
              <a:gd name="T3" fmla="*/ 114 h 985"/>
              <a:gd name="T4" fmla="*/ 1017 w 1153"/>
              <a:gd name="T5" fmla="*/ 242 h 985"/>
              <a:gd name="T6" fmla="*/ 1073 w 1153"/>
              <a:gd name="T7" fmla="*/ 462 h 985"/>
              <a:gd name="T8" fmla="*/ 1153 w 1153"/>
              <a:gd name="T9" fmla="*/ 763 h 985"/>
              <a:gd name="T10" fmla="*/ 180 w 1153"/>
              <a:gd name="T11" fmla="*/ 985 h 985"/>
              <a:gd name="T12" fmla="*/ 180 w 1153"/>
              <a:gd name="T13" fmla="*/ 985 h 985"/>
              <a:gd name="T14" fmla="*/ 104 w 1153"/>
              <a:gd name="T15" fmla="*/ 693 h 985"/>
              <a:gd name="T16" fmla="*/ 48 w 1153"/>
              <a:gd name="T17" fmla="*/ 478 h 985"/>
              <a:gd name="T18" fmla="*/ 16 w 1153"/>
              <a:gd name="T19" fmla="*/ 348 h 985"/>
              <a:gd name="T20" fmla="*/ 16 w 1153"/>
              <a:gd name="T21" fmla="*/ 348 h 985"/>
              <a:gd name="T22" fmla="*/ 6 w 1153"/>
              <a:gd name="T23" fmla="*/ 296 h 985"/>
              <a:gd name="T24" fmla="*/ 2 w 1153"/>
              <a:gd name="T25" fmla="*/ 252 h 985"/>
              <a:gd name="T26" fmla="*/ 0 w 1153"/>
              <a:gd name="T27" fmla="*/ 210 h 985"/>
              <a:gd name="T28" fmla="*/ 965 w 1153"/>
              <a:gd name="T29" fmla="*/ 0 h 985"/>
              <a:gd name="T30" fmla="*/ 965 w 1153"/>
              <a:gd name="T31" fmla="*/ 0 h 985"/>
              <a:gd name="T32" fmla="*/ 971 w 1153"/>
              <a:gd name="T33" fmla="*/ 36 h 985"/>
              <a:gd name="T34" fmla="*/ 977 w 1153"/>
              <a:gd name="T35" fmla="*/ 72 h 985"/>
              <a:gd name="T36" fmla="*/ 985 w 1153"/>
              <a:gd name="T37" fmla="*/ 114 h 985"/>
              <a:gd name="T38" fmla="*/ 985 w 1153"/>
              <a:gd name="T39" fmla="*/ 114 h 9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53"/>
              <a:gd name="T61" fmla="*/ 0 h 985"/>
              <a:gd name="T62" fmla="*/ 1153 w 1153"/>
              <a:gd name="T63" fmla="*/ 985 h 9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53" h="985">
                <a:moveTo>
                  <a:pt x="985" y="114"/>
                </a:moveTo>
                <a:lnTo>
                  <a:pt x="985" y="114"/>
                </a:lnTo>
                <a:lnTo>
                  <a:pt x="1017" y="242"/>
                </a:lnTo>
                <a:lnTo>
                  <a:pt x="1073" y="462"/>
                </a:lnTo>
                <a:lnTo>
                  <a:pt x="1153" y="763"/>
                </a:lnTo>
                <a:lnTo>
                  <a:pt x="180" y="985"/>
                </a:lnTo>
                <a:lnTo>
                  <a:pt x="104" y="693"/>
                </a:lnTo>
                <a:lnTo>
                  <a:pt x="48" y="478"/>
                </a:lnTo>
                <a:lnTo>
                  <a:pt x="16" y="348"/>
                </a:lnTo>
                <a:lnTo>
                  <a:pt x="6" y="296"/>
                </a:lnTo>
                <a:lnTo>
                  <a:pt x="2" y="252"/>
                </a:lnTo>
                <a:lnTo>
                  <a:pt x="0" y="210"/>
                </a:lnTo>
                <a:lnTo>
                  <a:pt x="965" y="0"/>
                </a:lnTo>
                <a:lnTo>
                  <a:pt x="971" y="36"/>
                </a:lnTo>
                <a:lnTo>
                  <a:pt x="977" y="72"/>
                </a:lnTo>
                <a:lnTo>
                  <a:pt x="985" y="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Thin"/>
              <a:ea typeface="ＭＳ Ｐゴシック" pitchFamily="-112" charset="-128"/>
              <a:cs typeface="+mn-cs"/>
            </a:endParaRPr>
          </a:p>
        </p:txBody>
      </p:sp>
      <p:sp>
        <p:nvSpPr>
          <p:cNvPr id="66" name="58 CuadroTexto">
            <a:extLst>
              <a:ext uri="{FF2B5EF4-FFF2-40B4-BE49-F238E27FC236}">
                <a16:creationId xmlns:a16="http://schemas.microsoft.com/office/drawing/2014/main" id="{94F4B68D-BA90-9168-E5D4-AFEF95D0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89" y="4287557"/>
            <a:ext cx="12734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Thin"/>
              </a:rPr>
              <a:t>De acuerdo a la revisión</a:t>
            </a:r>
            <a:endParaRPr lang="es-ES" sz="1100" b="1" dirty="0">
              <a:solidFill>
                <a:schemeClr val="tx1">
                  <a:lumMod val="95000"/>
                  <a:lumOff val="5000"/>
                </a:schemeClr>
              </a:solidFill>
              <a:latin typeface="Roboto Thin"/>
            </a:endParaRPr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3B64BF1C-952E-4CED-E332-3069EE9E7D9E}"/>
              </a:ext>
            </a:extLst>
          </p:cNvPr>
          <p:cNvSpPr>
            <a:spLocks/>
          </p:cNvSpPr>
          <p:nvPr/>
        </p:nvSpPr>
        <p:spPr bwMode="auto">
          <a:xfrm rot="685383">
            <a:off x="7441274" y="827117"/>
            <a:ext cx="1913350" cy="1788914"/>
          </a:xfrm>
          <a:custGeom>
            <a:avLst/>
            <a:gdLst>
              <a:gd name="T0" fmla="*/ 985 w 1153"/>
              <a:gd name="T1" fmla="*/ 114 h 985"/>
              <a:gd name="T2" fmla="*/ 985 w 1153"/>
              <a:gd name="T3" fmla="*/ 114 h 985"/>
              <a:gd name="T4" fmla="*/ 1017 w 1153"/>
              <a:gd name="T5" fmla="*/ 242 h 985"/>
              <a:gd name="T6" fmla="*/ 1073 w 1153"/>
              <a:gd name="T7" fmla="*/ 462 h 985"/>
              <a:gd name="T8" fmla="*/ 1153 w 1153"/>
              <a:gd name="T9" fmla="*/ 763 h 985"/>
              <a:gd name="T10" fmla="*/ 180 w 1153"/>
              <a:gd name="T11" fmla="*/ 985 h 985"/>
              <a:gd name="T12" fmla="*/ 180 w 1153"/>
              <a:gd name="T13" fmla="*/ 985 h 985"/>
              <a:gd name="T14" fmla="*/ 104 w 1153"/>
              <a:gd name="T15" fmla="*/ 693 h 985"/>
              <a:gd name="T16" fmla="*/ 48 w 1153"/>
              <a:gd name="T17" fmla="*/ 478 h 985"/>
              <a:gd name="T18" fmla="*/ 16 w 1153"/>
              <a:gd name="T19" fmla="*/ 348 h 985"/>
              <a:gd name="T20" fmla="*/ 16 w 1153"/>
              <a:gd name="T21" fmla="*/ 348 h 985"/>
              <a:gd name="T22" fmla="*/ 6 w 1153"/>
              <a:gd name="T23" fmla="*/ 296 h 985"/>
              <a:gd name="T24" fmla="*/ 2 w 1153"/>
              <a:gd name="T25" fmla="*/ 252 h 985"/>
              <a:gd name="T26" fmla="*/ 0 w 1153"/>
              <a:gd name="T27" fmla="*/ 210 h 985"/>
              <a:gd name="T28" fmla="*/ 965 w 1153"/>
              <a:gd name="T29" fmla="*/ 0 h 985"/>
              <a:gd name="T30" fmla="*/ 965 w 1153"/>
              <a:gd name="T31" fmla="*/ 0 h 985"/>
              <a:gd name="T32" fmla="*/ 971 w 1153"/>
              <a:gd name="T33" fmla="*/ 36 h 985"/>
              <a:gd name="T34" fmla="*/ 977 w 1153"/>
              <a:gd name="T35" fmla="*/ 72 h 985"/>
              <a:gd name="T36" fmla="*/ 985 w 1153"/>
              <a:gd name="T37" fmla="*/ 114 h 985"/>
              <a:gd name="T38" fmla="*/ 985 w 1153"/>
              <a:gd name="T39" fmla="*/ 114 h 9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53"/>
              <a:gd name="T61" fmla="*/ 0 h 985"/>
              <a:gd name="T62" fmla="*/ 1153 w 1153"/>
              <a:gd name="T63" fmla="*/ 985 h 9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53" h="985">
                <a:moveTo>
                  <a:pt x="985" y="114"/>
                </a:moveTo>
                <a:lnTo>
                  <a:pt x="985" y="114"/>
                </a:lnTo>
                <a:lnTo>
                  <a:pt x="1017" y="242"/>
                </a:lnTo>
                <a:lnTo>
                  <a:pt x="1073" y="462"/>
                </a:lnTo>
                <a:lnTo>
                  <a:pt x="1153" y="763"/>
                </a:lnTo>
                <a:lnTo>
                  <a:pt x="180" y="985"/>
                </a:lnTo>
                <a:lnTo>
                  <a:pt x="104" y="693"/>
                </a:lnTo>
                <a:lnTo>
                  <a:pt x="48" y="478"/>
                </a:lnTo>
                <a:lnTo>
                  <a:pt x="16" y="348"/>
                </a:lnTo>
                <a:lnTo>
                  <a:pt x="6" y="296"/>
                </a:lnTo>
                <a:lnTo>
                  <a:pt x="2" y="252"/>
                </a:lnTo>
                <a:lnTo>
                  <a:pt x="0" y="210"/>
                </a:lnTo>
                <a:lnTo>
                  <a:pt x="965" y="0"/>
                </a:lnTo>
                <a:lnTo>
                  <a:pt x="971" y="36"/>
                </a:lnTo>
                <a:lnTo>
                  <a:pt x="977" y="72"/>
                </a:lnTo>
                <a:lnTo>
                  <a:pt x="985" y="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algn="ctr"/>
            <a:endParaRPr lang="es-ES" sz="1800" dirty="0"/>
          </a:p>
          <a:p>
            <a:pPr algn="ctr"/>
            <a:endParaRPr lang="es-ES" sz="1400" dirty="0"/>
          </a:p>
        </p:txBody>
      </p:sp>
      <p:grpSp>
        <p:nvGrpSpPr>
          <p:cNvPr id="82" name="Gruppe 43">
            <a:extLst>
              <a:ext uri="{FF2B5EF4-FFF2-40B4-BE49-F238E27FC236}">
                <a16:creationId xmlns:a16="http://schemas.microsoft.com/office/drawing/2014/main" id="{77EB4177-6311-2641-82E2-3044C841383E}"/>
              </a:ext>
            </a:extLst>
          </p:cNvPr>
          <p:cNvGrpSpPr>
            <a:grpSpLocks/>
          </p:cNvGrpSpPr>
          <p:nvPr/>
        </p:nvGrpSpPr>
        <p:grpSpPr bwMode="auto">
          <a:xfrm>
            <a:off x="2544550" y="3688449"/>
            <a:ext cx="539750" cy="539750"/>
            <a:chOff x="6448107" y="763422"/>
            <a:chExt cx="610213" cy="657778"/>
          </a:xfrm>
        </p:grpSpPr>
        <p:sp>
          <p:nvSpPr>
            <p:cNvPr id="83" name="Cylinder 178">
              <a:extLst>
                <a:ext uri="{FF2B5EF4-FFF2-40B4-BE49-F238E27FC236}">
                  <a16:creationId xmlns:a16="http://schemas.microsoft.com/office/drawing/2014/main" id="{4CA146F1-82BA-0F4D-C309-F1DC8DB2AF34}"/>
                </a:ext>
              </a:extLst>
            </p:cNvPr>
            <p:cNvSpPr/>
            <p:nvPr/>
          </p:nvSpPr>
          <p:spPr>
            <a:xfrm rot="1790977" flipH="1">
              <a:off x="6706550" y="1047814"/>
              <a:ext cx="35895" cy="265046"/>
            </a:xfrm>
            <a:prstGeom prst="can">
              <a:avLst>
                <a:gd name="adj" fmla="val 49797"/>
              </a:avLst>
            </a:prstGeom>
            <a:gradFill flip="none" rotWithShape="1">
              <a:gsLst>
                <a:gs pos="84000">
                  <a:schemeClr val="tx1">
                    <a:lumMod val="50000"/>
                    <a:lumOff val="50000"/>
                  </a:schemeClr>
                </a:gs>
                <a:gs pos="44000">
                  <a:sysClr val="window" lastClr="FFFFFF">
                    <a:lumMod val="65000"/>
                    <a:shade val="67500"/>
                    <a:satMod val="115000"/>
                  </a:sys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Roboto Thin"/>
                <a:ea typeface="ＭＳ Ｐゴシック" pitchFamily="-112" charset="-128"/>
                <a:cs typeface="+mn-cs"/>
              </a:endParaRPr>
            </a:p>
          </p:txBody>
        </p:sp>
        <p:grpSp>
          <p:nvGrpSpPr>
            <p:cNvPr id="84" name="Gruppe 42">
              <a:extLst>
                <a:ext uri="{FF2B5EF4-FFF2-40B4-BE49-F238E27FC236}">
                  <a16:creationId xmlns:a16="http://schemas.microsoft.com/office/drawing/2014/main" id="{7103B647-240E-5A7A-8C72-575F007FAA0E}"/>
                </a:ext>
              </a:extLst>
            </p:cNvPr>
            <p:cNvGrpSpPr>
              <a:grpSpLocks/>
            </p:cNvGrpSpPr>
            <p:nvPr/>
          </p:nvGrpSpPr>
          <p:grpSpPr bwMode="auto">
            <a:xfrm rot="337570">
              <a:off x="6448107" y="763422"/>
              <a:ext cx="610213" cy="657778"/>
              <a:chOff x="5821437" y="721079"/>
              <a:chExt cx="610213" cy="657778"/>
            </a:xfrm>
          </p:grpSpPr>
          <p:sp>
            <p:nvSpPr>
              <p:cNvPr id="85" name="Ellipse 180">
                <a:extLst>
                  <a:ext uri="{FF2B5EF4-FFF2-40B4-BE49-F238E27FC236}">
                    <a16:creationId xmlns:a16="http://schemas.microsoft.com/office/drawing/2014/main" id="{27427AE2-1AE1-5DEC-AB9F-73B87C47CAC6}"/>
                  </a:ext>
                </a:extLst>
              </p:cNvPr>
              <p:cNvSpPr/>
              <p:nvPr/>
            </p:nvSpPr>
            <p:spPr bwMode="auto">
              <a:xfrm>
                <a:off x="5821437" y="1193800"/>
                <a:ext cx="500742" cy="185057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86" name="Ellipse 181">
                <a:extLst>
                  <a:ext uri="{FF2B5EF4-FFF2-40B4-BE49-F238E27FC236}">
                    <a16:creationId xmlns:a16="http://schemas.microsoft.com/office/drawing/2014/main" id="{E03BDAFE-7637-ED8B-383A-3C74890885EE}"/>
                  </a:ext>
                </a:extLst>
              </p:cNvPr>
              <p:cNvSpPr/>
              <p:nvPr/>
            </p:nvSpPr>
            <p:spPr>
              <a:xfrm rot="12415626">
                <a:off x="5932994" y="897530"/>
                <a:ext cx="416381" cy="309543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87" name="Ellipse 182">
                <a:extLst>
                  <a:ext uri="{FF2B5EF4-FFF2-40B4-BE49-F238E27FC236}">
                    <a16:creationId xmlns:a16="http://schemas.microsoft.com/office/drawing/2014/main" id="{C2D192B8-9409-0527-0AEE-161397A4CC16}"/>
                  </a:ext>
                </a:extLst>
              </p:cNvPr>
              <p:cNvSpPr/>
              <p:nvPr/>
            </p:nvSpPr>
            <p:spPr>
              <a:xfrm rot="12415626">
                <a:off x="5937287" y="885219"/>
                <a:ext cx="419970" cy="309543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88" name="Cylinder 183">
                <a:extLst>
                  <a:ext uri="{FF2B5EF4-FFF2-40B4-BE49-F238E27FC236}">
                    <a16:creationId xmlns:a16="http://schemas.microsoft.com/office/drawing/2014/main" id="{3F844455-67A2-8E95-5237-F18A956C5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0977">
                <a:off x="6112123" y="776589"/>
                <a:ext cx="148430" cy="264503"/>
              </a:xfrm>
              <a:prstGeom prst="can">
                <a:avLst>
                  <a:gd name="adj" fmla="val 78631"/>
                </a:avLst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 typeface="Calibri" panose="020F0502020204030204" pitchFamily="34" charset="0"/>
                  <a:buAutoNum type="arabicPeriod"/>
                </a:pPr>
                <a:endParaRPr lang="es-ES" noProof="1">
                  <a:solidFill>
                    <a:srgbClr val="FFFFFF"/>
                  </a:solidFill>
                  <a:latin typeface="Roboto Thin"/>
                </a:endParaRPr>
              </a:p>
            </p:txBody>
          </p:sp>
          <p:sp>
            <p:nvSpPr>
              <p:cNvPr id="89" name="Ellipse 184">
                <a:extLst>
                  <a:ext uri="{FF2B5EF4-FFF2-40B4-BE49-F238E27FC236}">
                    <a16:creationId xmlns:a16="http://schemas.microsoft.com/office/drawing/2014/main" id="{F19EE555-FB9A-15E9-233C-3EA4FEB84EDD}"/>
                  </a:ext>
                </a:extLst>
              </p:cNvPr>
              <p:cNvSpPr/>
              <p:nvPr/>
            </p:nvSpPr>
            <p:spPr>
              <a:xfrm rot="1354009">
                <a:off x="6091792" y="725155"/>
                <a:ext cx="339207" cy="226352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90" name="Ellipse 185">
                <a:extLst>
                  <a:ext uri="{FF2B5EF4-FFF2-40B4-BE49-F238E27FC236}">
                    <a16:creationId xmlns:a16="http://schemas.microsoft.com/office/drawing/2014/main" id="{A899416C-D63A-15C9-1EB1-D8BE95C3EF03}"/>
                  </a:ext>
                </a:extLst>
              </p:cNvPr>
              <p:cNvSpPr/>
              <p:nvPr/>
            </p:nvSpPr>
            <p:spPr>
              <a:xfrm rot="1354009">
                <a:off x="6087516" y="717833"/>
                <a:ext cx="339207" cy="226352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</p:grpSp>
      </p:grpSp>
      <p:grpSp>
        <p:nvGrpSpPr>
          <p:cNvPr id="91" name="Gruppe 43">
            <a:extLst>
              <a:ext uri="{FF2B5EF4-FFF2-40B4-BE49-F238E27FC236}">
                <a16:creationId xmlns:a16="http://schemas.microsoft.com/office/drawing/2014/main" id="{FB515908-0D8F-E1B9-C90F-E185FE1FDECA}"/>
              </a:ext>
            </a:extLst>
          </p:cNvPr>
          <p:cNvGrpSpPr>
            <a:grpSpLocks/>
          </p:cNvGrpSpPr>
          <p:nvPr/>
        </p:nvGrpSpPr>
        <p:grpSpPr bwMode="auto">
          <a:xfrm>
            <a:off x="7556192" y="759855"/>
            <a:ext cx="541338" cy="539750"/>
            <a:chOff x="6448107" y="763422"/>
            <a:chExt cx="610213" cy="657778"/>
          </a:xfrm>
        </p:grpSpPr>
        <p:sp>
          <p:nvSpPr>
            <p:cNvPr id="92" name="Cylinder 178">
              <a:extLst>
                <a:ext uri="{FF2B5EF4-FFF2-40B4-BE49-F238E27FC236}">
                  <a16:creationId xmlns:a16="http://schemas.microsoft.com/office/drawing/2014/main" id="{9A44754F-EB74-4865-A83C-CE1EBF63EF00}"/>
                </a:ext>
              </a:extLst>
            </p:cNvPr>
            <p:cNvSpPr/>
            <p:nvPr/>
          </p:nvSpPr>
          <p:spPr>
            <a:xfrm rot="1790977" flipH="1">
              <a:off x="6707582" y="1047815"/>
              <a:ext cx="34000" cy="265045"/>
            </a:xfrm>
            <a:prstGeom prst="can">
              <a:avLst>
                <a:gd name="adj" fmla="val 49797"/>
              </a:avLst>
            </a:prstGeom>
            <a:gradFill flip="none" rotWithShape="1">
              <a:gsLst>
                <a:gs pos="84000">
                  <a:schemeClr val="tx1">
                    <a:lumMod val="50000"/>
                    <a:lumOff val="50000"/>
                  </a:schemeClr>
                </a:gs>
                <a:gs pos="44000">
                  <a:sysClr val="window" lastClr="FFFFFF">
                    <a:lumMod val="65000"/>
                    <a:shade val="67500"/>
                    <a:satMod val="115000"/>
                  </a:sys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Roboto Thin"/>
                <a:ea typeface="ＭＳ Ｐゴシック" pitchFamily="-112" charset="-128"/>
                <a:cs typeface="+mn-cs"/>
              </a:endParaRPr>
            </a:p>
          </p:txBody>
        </p:sp>
        <p:grpSp>
          <p:nvGrpSpPr>
            <p:cNvPr id="93" name="Gruppe 42">
              <a:extLst>
                <a:ext uri="{FF2B5EF4-FFF2-40B4-BE49-F238E27FC236}">
                  <a16:creationId xmlns:a16="http://schemas.microsoft.com/office/drawing/2014/main" id="{DC45C0B0-5272-CCD0-45BE-150E2CE0B470}"/>
                </a:ext>
              </a:extLst>
            </p:cNvPr>
            <p:cNvGrpSpPr>
              <a:grpSpLocks/>
            </p:cNvGrpSpPr>
            <p:nvPr/>
          </p:nvGrpSpPr>
          <p:grpSpPr bwMode="auto">
            <a:xfrm rot="337570">
              <a:off x="6448107" y="763422"/>
              <a:ext cx="610213" cy="657778"/>
              <a:chOff x="5821437" y="721079"/>
              <a:chExt cx="610213" cy="657778"/>
            </a:xfrm>
          </p:grpSpPr>
          <p:sp>
            <p:nvSpPr>
              <p:cNvPr id="94" name="Ellipse 180">
                <a:extLst>
                  <a:ext uri="{FF2B5EF4-FFF2-40B4-BE49-F238E27FC236}">
                    <a16:creationId xmlns:a16="http://schemas.microsoft.com/office/drawing/2014/main" id="{7398EEA7-D0BA-BD99-B181-6444321419A3}"/>
                  </a:ext>
                </a:extLst>
              </p:cNvPr>
              <p:cNvSpPr/>
              <p:nvPr/>
            </p:nvSpPr>
            <p:spPr bwMode="auto">
              <a:xfrm>
                <a:off x="5821437" y="1193800"/>
                <a:ext cx="500742" cy="185057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95" name="Ellipse 181">
                <a:extLst>
                  <a:ext uri="{FF2B5EF4-FFF2-40B4-BE49-F238E27FC236}">
                    <a16:creationId xmlns:a16="http://schemas.microsoft.com/office/drawing/2014/main" id="{EFC74AC5-9A9F-FA01-5E45-F0C5D62626B1}"/>
                  </a:ext>
                </a:extLst>
              </p:cNvPr>
              <p:cNvSpPr/>
              <p:nvPr/>
            </p:nvSpPr>
            <p:spPr>
              <a:xfrm rot="12415626">
                <a:off x="5932667" y="897530"/>
                <a:ext cx="416949" cy="309543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96" name="Ellipse 182">
                <a:extLst>
                  <a:ext uri="{FF2B5EF4-FFF2-40B4-BE49-F238E27FC236}">
                    <a16:creationId xmlns:a16="http://schemas.microsoft.com/office/drawing/2014/main" id="{739EE8DE-2B8B-5194-4DFF-A5FE4DC8C675}"/>
                  </a:ext>
                </a:extLst>
              </p:cNvPr>
              <p:cNvSpPr/>
              <p:nvPr/>
            </p:nvSpPr>
            <p:spPr>
              <a:xfrm rot="12415626">
                <a:off x="5936953" y="885314"/>
                <a:ext cx="418738" cy="309543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97" name="Cylinder 183">
                <a:extLst>
                  <a:ext uri="{FF2B5EF4-FFF2-40B4-BE49-F238E27FC236}">
                    <a16:creationId xmlns:a16="http://schemas.microsoft.com/office/drawing/2014/main" id="{2BE8373A-259E-3483-CBEA-51DA65613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0977">
                <a:off x="6112123" y="776589"/>
                <a:ext cx="148430" cy="264503"/>
              </a:xfrm>
              <a:prstGeom prst="can">
                <a:avLst>
                  <a:gd name="adj" fmla="val 78631"/>
                </a:avLst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 typeface="Calibri" panose="020F0502020204030204" pitchFamily="34" charset="0"/>
                  <a:buAutoNum type="arabicPeriod"/>
                </a:pPr>
                <a:endParaRPr lang="es-ES" noProof="1">
                  <a:solidFill>
                    <a:srgbClr val="FFFFFF"/>
                  </a:solidFill>
                  <a:latin typeface="Roboto Thin"/>
                </a:endParaRPr>
              </a:p>
            </p:txBody>
          </p:sp>
          <p:sp>
            <p:nvSpPr>
              <p:cNvPr id="98" name="Ellipse 184">
                <a:extLst>
                  <a:ext uri="{FF2B5EF4-FFF2-40B4-BE49-F238E27FC236}">
                    <a16:creationId xmlns:a16="http://schemas.microsoft.com/office/drawing/2014/main" id="{35A292CE-6A82-DE03-79ED-C3FC02F4C9C8}"/>
                  </a:ext>
                </a:extLst>
              </p:cNvPr>
              <p:cNvSpPr/>
              <p:nvPr/>
            </p:nvSpPr>
            <p:spPr>
              <a:xfrm rot="1354009">
                <a:off x="6091000" y="725155"/>
                <a:ext cx="340001" cy="226354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99" name="Ellipse 185">
                <a:extLst>
                  <a:ext uri="{FF2B5EF4-FFF2-40B4-BE49-F238E27FC236}">
                    <a16:creationId xmlns:a16="http://schemas.microsoft.com/office/drawing/2014/main" id="{A7EA6C07-5971-A7E7-1775-2CC2B6124C2D}"/>
                  </a:ext>
                </a:extLst>
              </p:cNvPr>
              <p:cNvSpPr/>
              <p:nvPr/>
            </p:nvSpPr>
            <p:spPr>
              <a:xfrm rot="1354009">
                <a:off x="6086737" y="717833"/>
                <a:ext cx="340001" cy="226354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</p:grpSp>
      </p:grpSp>
      <p:sp>
        <p:nvSpPr>
          <p:cNvPr id="100" name="Freeform 7">
            <a:extLst>
              <a:ext uri="{FF2B5EF4-FFF2-40B4-BE49-F238E27FC236}">
                <a16:creationId xmlns:a16="http://schemas.microsoft.com/office/drawing/2014/main" id="{8A55B20B-4967-3419-4EAA-51A9FC5F6A20}"/>
              </a:ext>
            </a:extLst>
          </p:cNvPr>
          <p:cNvSpPr>
            <a:spLocks/>
          </p:cNvSpPr>
          <p:nvPr/>
        </p:nvSpPr>
        <p:spPr bwMode="auto">
          <a:xfrm rot="685383">
            <a:off x="7521546" y="2396975"/>
            <a:ext cx="1920153" cy="1669107"/>
          </a:xfrm>
          <a:custGeom>
            <a:avLst/>
            <a:gdLst>
              <a:gd name="T0" fmla="*/ 985 w 1153"/>
              <a:gd name="T1" fmla="*/ 114 h 985"/>
              <a:gd name="T2" fmla="*/ 985 w 1153"/>
              <a:gd name="T3" fmla="*/ 114 h 985"/>
              <a:gd name="T4" fmla="*/ 1017 w 1153"/>
              <a:gd name="T5" fmla="*/ 242 h 985"/>
              <a:gd name="T6" fmla="*/ 1073 w 1153"/>
              <a:gd name="T7" fmla="*/ 462 h 985"/>
              <a:gd name="T8" fmla="*/ 1153 w 1153"/>
              <a:gd name="T9" fmla="*/ 763 h 985"/>
              <a:gd name="T10" fmla="*/ 180 w 1153"/>
              <a:gd name="T11" fmla="*/ 985 h 985"/>
              <a:gd name="T12" fmla="*/ 180 w 1153"/>
              <a:gd name="T13" fmla="*/ 985 h 985"/>
              <a:gd name="T14" fmla="*/ 104 w 1153"/>
              <a:gd name="T15" fmla="*/ 693 h 985"/>
              <a:gd name="T16" fmla="*/ 48 w 1153"/>
              <a:gd name="T17" fmla="*/ 478 h 985"/>
              <a:gd name="T18" fmla="*/ 16 w 1153"/>
              <a:gd name="T19" fmla="*/ 348 h 985"/>
              <a:gd name="T20" fmla="*/ 16 w 1153"/>
              <a:gd name="T21" fmla="*/ 348 h 985"/>
              <a:gd name="T22" fmla="*/ 6 w 1153"/>
              <a:gd name="T23" fmla="*/ 296 h 985"/>
              <a:gd name="T24" fmla="*/ 2 w 1153"/>
              <a:gd name="T25" fmla="*/ 252 h 985"/>
              <a:gd name="T26" fmla="*/ 0 w 1153"/>
              <a:gd name="T27" fmla="*/ 210 h 985"/>
              <a:gd name="T28" fmla="*/ 965 w 1153"/>
              <a:gd name="T29" fmla="*/ 0 h 985"/>
              <a:gd name="T30" fmla="*/ 965 w 1153"/>
              <a:gd name="T31" fmla="*/ 0 h 985"/>
              <a:gd name="T32" fmla="*/ 971 w 1153"/>
              <a:gd name="T33" fmla="*/ 36 h 985"/>
              <a:gd name="T34" fmla="*/ 977 w 1153"/>
              <a:gd name="T35" fmla="*/ 72 h 985"/>
              <a:gd name="T36" fmla="*/ 985 w 1153"/>
              <a:gd name="T37" fmla="*/ 114 h 985"/>
              <a:gd name="T38" fmla="*/ 985 w 1153"/>
              <a:gd name="T39" fmla="*/ 114 h 9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53"/>
              <a:gd name="T61" fmla="*/ 0 h 985"/>
              <a:gd name="T62" fmla="*/ 1153 w 1153"/>
              <a:gd name="T63" fmla="*/ 985 h 9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53" h="985">
                <a:moveTo>
                  <a:pt x="985" y="114"/>
                </a:moveTo>
                <a:lnTo>
                  <a:pt x="985" y="114"/>
                </a:lnTo>
                <a:lnTo>
                  <a:pt x="1017" y="242"/>
                </a:lnTo>
                <a:lnTo>
                  <a:pt x="1073" y="462"/>
                </a:lnTo>
                <a:lnTo>
                  <a:pt x="1153" y="763"/>
                </a:lnTo>
                <a:lnTo>
                  <a:pt x="180" y="985"/>
                </a:lnTo>
                <a:lnTo>
                  <a:pt x="104" y="693"/>
                </a:lnTo>
                <a:lnTo>
                  <a:pt x="48" y="478"/>
                </a:lnTo>
                <a:lnTo>
                  <a:pt x="16" y="348"/>
                </a:lnTo>
                <a:lnTo>
                  <a:pt x="6" y="296"/>
                </a:lnTo>
                <a:lnTo>
                  <a:pt x="2" y="252"/>
                </a:lnTo>
                <a:lnTo>
                  <a:pt x="0" y="210"/>
                </a:lnTo>
                <a:lnTo>
                  <a:pt x="965" y="0"/>
                </a:lnTo>
                <a:lnTo>
                  <a:pt x="971" y="36"/>
                </a:lnTo>
                <a:lnTo>
                  <a:pt x="977" y="72"/>
                </a:lnTo>
                <a:lnTo>
                  <a:pt x="985" y="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Thin"/>
              <a:ea typeface="ＭＳ Ｐゴシック" pitchFamily="-112" charset="-128"/>
              <a:cs typeface="+mn-cs"/>
            </a:endParaRPr>
          </a:p>
        </p:txBody>
      </p:sp>
      <p:grpSp>
        <p:nvGrpSpPr>
          <p:cNvPr id="102" name="Gruppe 43">
            <a:extLst>
              <a:ext uri="{FF2B5EF4-FFF2-40B4-BE49-F238E27FC236}">
                <a16:creationId xmlns:a16="http://schemas.microsoft.com/office/drawing/2014/main" id="{CB73281D-DE13-BC4F-F847-2B95896AFB47}"/>
              </a:ext>
            </a:extLst>
          </p:cNvPr>
          <p:cNvGrpSpPr>
            <a:grpSpLocks/>
          </p:cNvGrpSpPr>
          <p:nvPr/>
        </p:nvGrpSpPr>
        <p:grpSpPr bwMode="auto">
          <a:xfrm>
            <a:off x="7540956" y="2354380"/>
            <a:ext cx="541338" cy="539750"/>
            <a:chOff x="6448107" y="763422"/>
            <a:chExt cx="610213" cy="657778"/>
          </a:xfrm>
        </p:grpSpPr>
        <p:sp>
          <p:nvSpPr>
            <p:cNvPr id="103" name="Cylinder 178">
              <a:extLst>
                <a:ext uri="{FF2B5EF4-FFF2-40B4-BE49-F238E27FC236}">
                  <a16:creationId xmlns:a16="http://schemas.microsoft.com/office/drawing/2014/main" id="{9575479B-B26D-CADE-44E7-5513693D081B}"/>
                </a:ext>
              </a:extLst>
            </p:cNvPr>
            <p:cNvSpPr/>
            <p:nvPr/>
          </p:nvSpPr>
          <p:spPr>
            <a:xfrm rot="1790977" flipH="1">
              <a:off x="6707582" y="1047815"/>
              <a:ext cx="34000" cy="265045"/>
            </a:xfrm>
            <a:prstGeom prst="can">
              <a:avLst>
                <a:gd name="adj" fmla="val 49797"/>
              </a:avLst>
            </a:prstGeom>
            <a:gradFill flip="none" rotWithShape="1">
              <a:gsLst>
                <a:gs pos="84000">
                  <a:schemeClr val="tx1">
                    <a:lumMod val="50000"/>
                    <a:lumOff val="50000"/>
                  </a:schemeClr>
                </a:gs>
                <a:gs pos="44000">
                  <a:sysClr val="window" lastClr="FFFFFF">
                    <a:lumMod val="65000"/>
                    <a:shade val="67500"/>
                    <a:satMod val="115000"/>
                  </a:sys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Roboto Thin"/>
                <a:ea typeface="ＭＳ Ｐゴシック" pitchFamily="-112" charset="-128"/>
                <a:cs typeface="+mn-cs"/>
              </a:endParaRPr>
            </a:p>
          </p:txBody>
        </p:sp>
        <p:grpSp>
          <p:nvGrpSpPr>
            <p:cNvPr id="104" name="Gruppe 42">
              <a:extLst>
                <a:ext uri="{FF2B5EF4-FFF2-40B4-BE49-F238E27FC236}">
                  <a16:creationId xmlns:a16="http://schemas.microsoft.com/office/drawing/2014/main" id="{45760B1D-0D3B-35B0-71F9-5521B4911383}"/>
                </a:ext>
              </a:extLst>
            </p:cNvPr>
            <p:cNvGrpSpPr>
              <a:grpSpLocks/>
            </p:cNvGrpSpPr>
            <p:nvPr/>
          </p:nvGrpSpPr>
          <p:grpSpPr bwMode="auto">
            <a:xfrm rot="337570">
              <a:off x="6448107" y="763422"/>
              <a:ext cx="610213" cy="657778"/>
              <a:chOff x="5821437" y="721079"/>
              <a:chExt cx="610213" cy="657778"/>
            </a:xfrm>
          </p:grpSpPr>
          <p:sp>
            <p:nvSpPr>
              <p:cNvPr id="105" name="Ellipse 180">
                <a:extLst>
                  <a:ext uri="{FF2B5EF4-FFF2-40B4-BE49-F238E27FC236}">
                    <a16:creationId xmlns:a16="http://schemas.microsoft.com/office/drawing/2014/main" id="{46A629DC-5EEA-4348-E6D0-0B48EF1E02AE}"/>
                  </a:ext>
                </a:extLst>
              </p:cNvPr>
              <p:cNvSpPr/>
              <p:nvPr/>
            </p:nvSpPr>
            <p:spPr bwMode="auto">
              <a:xfrm>
                <a:off x="5821437" y="1193800"/>
                <a:ext cx="500742" cy="185057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06" name="Ellipse 181">
                <a:extLst>
                  <a:ext uri="{FF2B5EF4-FFF2-40B4-BE49-F238E27FC236}">
                    <a16:creationId xmlns:a16="http://schemas.microsoft.com/office/drawing/2014/main" id="{972C3D96-B30C-E988-C763-C44D4D0F682B}"/>
                  </a:ext>
                </a:extLst>
              </p:cNvPr>
              <p:cNvSpPr/>
              <p:nvPr/>
            </p:nvSpPr>
            <p:spPr>
              <a:xfrm rot="12415626">
                <a:off x="5932667" y="897530"/>
                <a:ext cx="416949" cy="309543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07" name="Ellipse 182">
                <a:extLst>
                  <a:ext uri="{FF2B5EF4-FFF2-40B4-BE49-F238E27FC236}">
                    <a16:creationId xmlns:a16="http://schemas.microsoft.com/office/drawing/2014/main" id="{1269CD3F-6A65-EE92-AB16-322EFB06D68F}"/>
                  </a:ext>
                </a:extLst>
              </p:cNvPr>
              <p:cNvSpPr/>
              <p:nvPr/>
            </p:nvSpPr>
            <p:spPr>
              <a:xfrm rot="12415626">
                <a:off x="5936953" y="885314"/>
                <a:ext cx="418738" cy="309543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08" name="Cylinder 183">
                <a:extLst>
                  <a:ext uri="{FF2B5EF4-FFF2-40B4-BE49-F238E27FC236}">
                    <a16:creationId xmlns:a16="http://schemas.microsoft.com/office/drawing/2014/main" id="{9FC1ED58-4F00-94A2-BC09-1A62EA28B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0977">
                <a:off x="6112123" y="776589"/>
                <a:ext cx="148430" cy="264503"/>
              </a:xfrm>
              <a:prstGeom prst="can">
                <a:avLst>
                  <a:gd name="adj" fmla="val 78631"/>
                </a:avLst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 typeface="Calibri" panose="020F0502020204030204" pitchFamily="34" charset="0"/>
                  <a:buAutoNum type="arabicPeriod"/>
                </a:pPr>
                <a:endParaRPr lang="es-ES" noProof="1">
                  <a:solidFill>
                    <a:srgbClr val="FFFFFF"/>
                  </a:solidFill>
                  <a:latin typeface="Roboto Thin"/>
                </a:endParaRPr>
              </a:p>
            </p:txBody>
          </p:sp>
          <p:sp>
            <p:nvSpPr>
              <p:cNvPr id="109" name="Ellipse 184">
                <a:extLst>
                  <a:ext uri="{FF2B5EF4-FFF2-40B4-BE49-F238E27FC236}">
                    <a16:creationId xmlns:a16="http://schemas.microsoft.com/office/drawing/2014/main" id="{BE359073-16EF-EC1C-0E8B-8E32B1553147}"/>
                  </a:ext>
                </a:extLst>
              </p:cNvPr>
              <p:cNvSpPr/>
              <p:nvPr/>
            </p:nvSpPr>
            <p:spPr>
              <a:xfrm rot="1354009">
                <a:off x="6091000" y="725155"/>
                <a:ext cx="340001" cy="226354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0" name="Ellipse 185">
                <a:extLst>
                  <a:ext uri="{FF2B5EF4-FFF2-40B4-BE49-F238E27FC236}">
                    <a16:creationId xmlns:a16="http://schemas.microsoft.com/office/drawing/2014/main" id="{9B9E190B-C69E-0F48-FB98-0AF7B9476F0D}"/>
                  </a:ext>
                </a:extLst>
              </p:cNvPr>
              <p:cNvSpPr/>
              <p:nvPr/>
            </p:nvSpPr>
            <p:spPr>
              <a:xfrm rot="1354009">
                <a:off x="6086737" y="717833"/>
                <a:ext cx="340001" cy="226354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</p:grpSp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5C77759B-6647-B5FC-7BC7-7EA7D5A0EB3F}"/>
              </a:ext>
            </a:extLst>
          </p:cNvPr>
          <p:cNvSpPr>
            <a:spLocks/>
          </p:cNvSpPr>
          <p:nvPr/>
        </p:nvSpPr>
        <p:spPr bwMode="auto">
          <a:xfrm rot="685383">
            <a:off x="7561210" y="4084432"/>
            <a:ext cx="2038063" cy="1794315"/>
          </a:xfrm>
          <a:custGeom>
            <a:avLst/>
            <a:gdLst>
              <a:gd name="T0" fmla="*/ 985 w 1153"/>
              <a:gd name="T1" fmla="*/ 114 h 985"/>
              <a:gd name="T2" fmla="*/ 985 w 1153"/>
              <a:gd name="T3" fmla="*/ 114 h 985"/>
              <a:gd name="T4" fmla="*/ 1017 w 1153"/>
              <a:gd name="T5" fmla="*/ 242 h 985"/>
              <a:gd name="T6" fmla="*/ 1073 w 1153"/>
              <a:gd name="T7" fmla="*/ 462 h 985"/>
              <a:gd name="T8" fmla="*/ 1153 w 1153"/>
              <a:gd name="T9" fmla="*/ 763 h 985"/>
              <a:gd name="T10" fmla="*/ 180 w 1153"/>
              <a:gd name="T11" fmla="*/ 985 h 985"/>
              <a:gd name="T12" fmla="*/ 180 w 1153"/>
              <a:gd name="T13" fmla="*/ 985 h 985"/>
              <a:gd name="T14" fmla="*/ 104 w 1153"/>
              <a:gd name="T15" fmla="*/ 693 h 985"/>
              <a:gd name="T16" fmla="*/ 48 w 1153"/>
              <a:gd name="T17" fmla="*/ 478 h 985"/>
              <a:gd name="T18" fmla="*/ 16 w 1153"/>
              <a:gd name="T19" fmla="*/ 348 h 985"/>
              <a:gd name="T20" fmla="*/ 16 w 1153"/>
              <a:gd name="T21" fmla="*/ 348 h 985"/>
              <a:gd name="T22" fmla="*/ 6 w 1153"/>
              <a:gd name="T23" fmla="*/ 296 h 985"/>
              <a:gd name="T24" fmla="*/ 2 w 1153"/>
              <a:gd name="T25" fmla="*/ 252 h 985"/>
              <a:gd name="T26" fmla="*/ 0 w 1153"/>
              <a:gd name="T27" fmla="*/ 210 h 985"/>
              <a:gd name="T28" fmla="*/ 965 w 1153"/>
              <a:gd name="T29" fmla="*/ 0 h 985"/>
              <a:gd name="T30" fmla="*/ 965 w 1153"/>
              <a:gd name="T31" fmla="*/ 0 h 985"/>
              <a:gd name="T32" fmla="*/ 971 w 1153"/>
              <a:gd name="T33" fmla="*/ 36 h 985"/>
              <a:gd name="T34" fmla="*/ 977 w 1153"/>
              <a:gd name="T35" fmla="*/ 72 h 985"/>
              <a:gd name="T36" fmla="*/ 985 w 1153"/>
              <a:gd name="T37" fmla="*/ 114 h 985"/>
              <a:gd name="T38" fmla="*/ 985 w 1153"/>
              <a:gd name="T39" fmla="*/ 114 h 9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53"/>
              <a:gd name="T61" fmla="*/ 0 h 985"/>
              <a:gd name="T62" fmla="*/ 1153 w 1153"/>
              <a:gd name="T63" fmla="*/ 985 h 9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53" h="985">
                <a:moveTo>
                  <a:pt x="985" y="114"/>
                </a:moveTo>
                <a:lnTo>
                  <a:pt x="985" y="114"/>
                </a:lnTo>
                <a:lnTo>
                  <a:pt x="1017" y="242"/>
                </a:lnTo>
                <a:lnTo>
                  <a:pt x="1073" y="462"/>
                </a:lnTo>
                <a:lnTo>
                  <a:pt x="1153" y="763"/>
                </a:lnTo>
                <a:lnTo>
                  <a:pt x="180" y="985"/>
                </a:lnTo>
                <a:lnTo>
                  <a:pt x="104" y="693"/>
                </a:lnTo>
                <a:lnTo>
                  <a:pt x="48" y="478"/>
                </a:lnTo>
                <a:lnTo>
                  <a:pt x="16" y="348"/>
                </a:lnTo>
                <a:lnTo>
                  <a:pt x="6" y="296"/>
                </a:lnTo>
                <a:lnTo>
                  <a:pt x="2" y="252"/>
                </a:lnTo>
                <a:lnTo>
                  <a:pt x="0" y="210"/>
                </a:lnTo>
                <a:lnTo>
                  <a:pt x="965" y="0"/>
                </a:lnTo>
                <a:lnTo>
                  <a:pt x="971" y="36"/>
                </a:lnTo>
                <a:lnTo>
                  <a:pt x="977" y="72"/>
                </a:lnTo>
                <a:lnTo>
                  <a:pt x="985" y="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Thin"/>
              <a:ea typeface="ＭＳ Ｐゴシック" pitchFamily="-112" charset="-128"/>
              <a:cs typeface="+mn-cs"/>
            </a:endParaRPr>
          </a:p>
        </p:txBody>
      </p:sp>
      <p:grpSp>
        <p:nvGrpSpPr>
          <p:cNvPr id="113" name="Gruppe 43">
            <a:extLst>
              <a:ext uri="{FF2B5EF4-FFF2-40B4-BE49-F238E27FC236}">
                <a16:creationId xmlns:a16="http://schemas.microsoft.com/office/drawing/2014/main" id="{CF77561C-8F1F-2166-4FE9-B62FD1EBE8AA}"/>
              </a:ext>
            </a:extLst>
          </p:cNvPr>
          <p:cNvGrpSpPr>
            <a:grpSpLocks/>
          </p:cNvGrpSpPr>
          <p:nvPr/>
        </p:nvGrpSpPr>
        <p:grpSpPr bwMode="auto">
          <a:xfrm>
            <a:off x="7607997" y="4231022"/>
            <a:ext cx="541338" cy="539750"/>
            <a:chOff x="6448107" y="763422"/>
            <a:chExt cx="610213" cy="657778"/>
          </a:xfrm>
        </p:grpSpPr>
        <p:sp>
          <p:nvSpPr>
            <p:cNvPr id="114" name="Cylinder 178">
              <a:extLst>
                <a:ext uri="{FF2B5EF4-FFF2-40B4-BE49-F238E27FC236}">
                  <a16:creationId xmlns:a16="http://schemas.microsoft.com/office/drawing/2014/main" id="{1FC29714-6BA7-1129-DE8B-C3105846F7DC}"/>
                </a:ext>
              </a:extLst>
            </p:cNvPr>
            <p:cNvSpPr/>
            <p:nvPr/>
          </p:nvSpPr>
          <p:spPr>
            <a:xfrm rot="1790977" flipH="1">
              <a:off x="6707582" y="1047815"/>
              <a:ext cx="34000" cy="265045"/>
            </a:xfrm>
            <a:prstGeom prst="can">
              <a:avLst>
                <a:gd name="adj" fmla="val 49797"/>
              </a:avLst>
            </a:prstGeom>
            <a:gradFill flip="none" rotWithShape="1">
              <a:gsLst>
                <a:gs pos="84000">
                  <a:schemeClr val="tx1">
                    <a:lumMod val="50000"/>
                    <a:lumOff val="50000"/>
                  </a:schemeClr>
                </a:gs>
                <a:gs pos="44000">
                  <a:sysClr val="window" lastClr="FFFFFF">
                    <a:lumMod val="65000"/>
                    <a:shade val="67500"/>
                    <a:satMod val="115000"/>
                  </a:sys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Roboto Thin"/>
                <a:ea typeface="ＭＳ Ｐゴシック" pitchFamily="-112" charset="-128"/>
                <a:cs typeface="+mn-cs"/>
              </a:endParaRPr>
            </a:p>
          </p:txBody>
        </p:sp>
        <p:grpSp>
          <p:nvGrpSpPr>
            <p:cNvPr id="115" name="Gruppe 42">
              <a:extLst>
                <a:ext uri="{FF2B5EF4-FFF2-40B4-BE49-F238E27FC236}">
                  <a16:creationId xmlns:a16="http://schemas.microsoft.com/office/drawing/2014/main" id="{9D6A62E6-B331-B51B-6876-98B0CB91853C}"/>
                </a:ext>
              </a:extLst>
            </p:cNvPr>
            <p:cNvGrpSpPr>
              <a:grpSpLocks/>
            </p:cNvGrpSpPr>
            <p:nvPr/>
          </p:nvGrpSpPr>
          <p:grpSpPr bwMode="auto">
            <a:xfrm rot="337570">
              <a:off x="6448107" y="763422"/>
              <a:ext cx="610213" cy="657778"/>
              <a:chOff x="5821437" y="721079"/>
              <a:chExt cx="610213" cy="657778"/>
            </a:xfrm>
          </p:grpSpPr>
          <p:sp>
            <p:nvSpPr>
              <p:cNvPr id="116" name="Ellipse 180">
                <a:extLst>
                  <a:ext uri="{FF2B5EF4-FFF2-40B4-BE49-F238E27FC236}">
                    <a16:creationId xmlns:a16="http://schemas.microsoft.com/office/drawing/2014/main" id="{8BE6913C-8A33-3EC4-2741-49C8F2EAD5F9}"/>
                  </a:ext>
                </a:extLst>
              </p:cNvPr>
              <p:cNvSpPr/>
              <p:nvPr/>
            </p:nvSpPr>
            <p:spPr bwMode="auto">
              <a:xfrm>
                <a:off x="5821437" y="1193800"/>
                <a:ext cx="500742" cy="185057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7" name="Ellipse 181">
                <a:extLst>
                  <a:ext uri="{FF2B5EF4-FFF2-40B4-BE49-F238E27FC236}">
                    <a16:creationId xmlns:a16="http://schemas.microsoft.com/office/drawing/2014/main" id="{7B0F52A8-CEF9-5DDC-F348-A46AA87A6E63}"/>
                  </a:ext>
                </a:extLst>
              </p:cNvPr>
              <p:cNvSpPr/>
              <p:nvPr/>
            </p:nvSpPr>
            <p:spPr>
              <a:xfrm rot="12415626">
                <a:off x="5932667" y="897530"/>
                <a:ext cx="416949" cy="309543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8" name="Ellipse 182">
                <a:extLst>
                  <a:ext uri="{FF2B5EF4-FFF2-40B4-BE49-F238E27FC236}">
                    <a16:creationId xmlns:a16="http://schemas.microsoft.com/office/drawing/2014/main" id="{F18A1D30-DB75-565F-B85D-989BA7B3B74B}"/>
                  </a:ext>
                </a:extLst>
              </p:cNvPr>
              <p:cNvSpPr/>
              <p:nvPr/>
            </p:nvSpPr>
            <p:spPr>
              <a:xfrm rot="12415626">
                <a:off x="5936953" y="885314"/>
                <a:ext cx="418738" cy="309543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19" name="Cylinder 183">
                <a:extLst>
                  <a:ext uri="{FF2B5EF4-FFF2-40B4-BE49-F238E27FC236}">
                    <a16:creationId xmlns:a16="http://schemas.microsoft.com/office/drawing/2014/main" id="{28A648B2-1BAB-7998-BBAD-880BAA0BD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90977">
                <a:off x="6112123" y="776589"/>
                <a:ext cx="148430" cy="264503"/>
              </a:xfrm>
              <a:prstGeom prst="can">
                <a:avLst>
                  <a:gd name="adj" fmla="val 78631"/>
                </a:avLst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 typeface="Calibri" panose="020F0502020204030204" pitchFamily="34" charset="0"/>
                  <a:buAutoNum type="arabicPeriod"/>
                </a:pPr>
                <a:endParaRPr lang="es-ES" noProof="1">
                  <a:solidFill>
                    <a:srgbClr val="FFFFFF"/>
                  </a:solidFill>
                  <a:latin typeface="Roboto Thin"/>
                </a:endParaRPr>
              </a:p>
            </p:txBody>
          </p:sp>
          <p:sp>
            <p:nvSpPr>
              <p:cNvPr id="120" name="Ellipse 184">
                <a:extLst>
                  <a:ext uri="{FF2B5EF4-FFF2-40B4-BE49-F238E27FC236}">
                    <a16:creationId xmlns:a16="http://schemas.microsoft.com/office/drawing/2014/main" id="{97355715-E587-5D0E-718D-33B0207E6C0E}"/>
                  </a:ext>
                </a:extLst>
              </p:cNvPr>
              <p:cNvSpPr/>
              <p:nvPr/>
            </p:nvSpPr>
            <p:spPr>
              <a:xfrm rot="1354009">
                <a:off x="6091000" y="725155"/>
                <a:ext cx="340001" cy="226354"/>
              </a:xfrm>
              <a:prstGeom prst="ellipse">
                <a:avLst/>
              </a:prstGeom>
              <a:solidFill>
                <a:srgbClr val="91969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121" name="Ellipse 185">
                <a:extLst>
                  <a:ext uri="{FF2B5EF4-FFF2-40B4-BE49-F238E27FC236}">
                    <a16:creationId xmlns:a16="http://schemas.microsoft.com/office/drawing/2014/main" id="{81F48661-39DF-1E4C-F016-6F3522059D22}"/>
                  </a:ext>
                </a:extLst>
              </p:cNvPr>
              <p:cNvSpPr/>
              <p:nvPr/>
            </p:nvSpPr>
            <p:spPr>
              <a:xfrm rot="1354009">
                <a:off x="6086737" y="717833"/>
                <a:ext cx="340001" cy="226354"/>
              </a:xfrm>
              <a:prstGeom prst="ellipse">
                <a:avLst/>
              </a:prstGeom>
              <a:solidFill>
                <a:srgbClr val="83D6C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Roboto Thin"/>
                  <a:ea typeface="ＭＳ Ｐゴシック" pitchFamily="-112" charset="-128"/>
                  <a:cs typeface="+mn-cs"/>
                </a:endParaRPr>
              </a:p>
            </p:txBody>
          </p:sp>
        </p:grpSp>
      </p:grpSp>
      <p:sp>
        <p:nvSpPr>
          <p:cNvPr id="123" name="58 CuadroTexto">
            <a:extLst>
              <a:ext uri="{FF2B5EF4-FFF2-40B4-BE49-F238E27FC236}">
                <a16:creationId xmlns:a16="http://schemas.microsoft.com/office/drawing/2014/main" id="{024AA9F4-6381-690C-41FE-177DD81A4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286" y="1281820"/>
            <a:ext cx="16560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Situación de comportamiento considerado atípicos del cliente  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58 CuadroTexto">
            <a:extLst>
              <a:ext uri="{FF2B5EF4-FFF2-40B4-BE49-F238E27FC236}">
                <a16:creationId xmlns:a16="http://schemas.microsoft.com/office/drawing/2014/main" id="{78C18AD0-44AC-1146-4F6A-5AC82138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05" y="2724747"/>
            <a:ext cx="1639871" cy="120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200" b="1" u="sng" dirty="0">
                <a:latin typeface="Arial Narrow" panose="020B0606020202030204" pitchFamily="34" charset="0"/>
              </a:rPr>
              <a:t>Cuantía</a:t>
            </a:r>
            <a:r>
              <a:rPr lang="es-ES" sz="1200" dirty="0">
                <a:latin typeface="Arial Narrow" panose="020B0606020202030204" pitchFamily="34" charset="0"/>
              </a:rPr>
              <a:t>, </a:t>
            </a:r>
            <a:r>
              <a:rPr lang="es-ES" sz="1200" b="1" dirty="0">
                <a:latin typeface="Arial Narrow" panose="020B0606020202030204" pitchFamily="34" charset="0"/>
              </a:rPr>
              <a:t>característica</a:t>
            </a:r>
            <a:r>
              <a:rPr lang="es-ES" sz="1200" dirty="0">
                <a:latin typeface="Arial Narrow" panose="020B0606020202030204" pitchFamily="34" charset="0"/>
              </a:rPr>
              <a:t> </a:t>
            </a:r>
            <a:r>
              <a:rPr lang="es-ES" sz="1200" b="1" dirty="0">
                <a:latin typeface="Arial Narrow" panose="020B0606020202030204" pitchFamily="34" charset="0"/>
              </a:rPr>
              <a:t>no guarda relación con la actividad económica del cliente, salen de los parámetros de normalidad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6" name="58 CuadroTexto">
            <a:extLst>
              <a:ext uri="{FF2B5EF4-FFF2-40B4-BE49-F238E27FC236}">
                <a16:creationId xmlns:a16="http://schemas.microsoft.com/office/drawing/2014/main" id="{CA93CCBE-450C-A3BC-6455-4D445ACF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407" y="4612684"/>
            <a:ext cx="1656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200" b="1" dirty="0"/>
              <a:t>Indicios de posibles operaciones vinculadas con el delito LA/FT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TextBox 3">
            <a:extLst>
              <a:ext uri="{FF2B5EF4-FFF2-40B4-BE49-F238E27FC236}">
                <a16:creationId xmlns:a16="http://schemas.microsoft.com/office/drawing/2014/main" id="{04BC9608-37F2-C2A1-9F79-202CF871DFBA}"/>
              </a:ext>
            </a:extLst>
          </p:cNvPr>
          <p:cNvSpPr txBox="1"/>
          <p:nvPr/>
        </p:nvSpPr>
        <p:spPr>
          <a:xfrm>
            <a:off x="9879062" y="4654131"/>
            <a:ext cx="16560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sz="1100" b="1" dirty="0"/>
              <a:t>Plazo</a:t>
            </a:r>
            <a:r>
              <a:rPr lang="es-ES" sz="1100" b="1" dirty="0"/>
              <a:t> de comunicación: </a:t>
            </a:r>
            <a:r>
              <a:rPr lang="es-PE" sz="1100" dirty="0"/>
              <a:t>⚠️ </a:t>
            </a:r>
            <a:r>
              <a:rPr lang="es-PE" sz="1100" i="1" dirty="0"/>
              <a:t>Inmediata</a:t>
            </a:r>
            <a:r>
              <a:rPr lang="es-ES" sz="1100" dirty="0"/>
              <a:t> (</a:t>
            </a:r>
            <a:r>
              <a:rPr lang="es-ES" sz="1100" u="sng" dirty="0"/>
              <a:t>previo al envío de información a la BCI</a:t>
            </a:r>
            <a:r>
              <a:rPr lang="es-ES" sz="1100" dirty="0"/>
              <a:t>)</a:t>
            </a:r>
            <a:endParaRPr sz="1100" dirty="0"/>
          </a:p>
        </p:txBody>
      </p:sp>
      <p:sp>
        <p:nvSpPr>
          <p:cNvPr id="128" name="58 CuadroTexto">
            <a:extLst>
              <a:ext uri="{FF2B5EF4-FFF2-40B4-BE49-F238E27FC236}">
                <a16:creationId xmlns:a16="http://schemas.microsoft.com/office/drawing/2014/main" id="{1E199D6F-634F-FF7D-015A-E1006377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310" y="3417940"/>
            <a:ext cx="1573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¿Cómo consideras la operación?</a:t>
            </a:r>
            <a:endParaRPr lang="es-ES" sz="11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Cerrar llave 128">
            <a:extLst>
              <a:ext uri="{FF2B5EF4-FFF2-40B4-BE49-F238E27FC236}">
                <a16:creationId xmlns:a16="http://schemas.microsoft.com/office/drawing/2014/main" id="{798491C5-C002-AA39-E212-A6B43DAD2858}"/>
              </a:ext>
            </a:extLst>
          </p:cNvPr>
          <p:cNvSpPr/>
          <p:nvPr/>
        </p:nvSpPr>
        <p:spPr>
          <a:xfrm>
            <a:off x="9401923" y="1088214"/>
            <a:ext cx="477140" cy="24391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F070322-F4E7-888E-2B60-E12D23D82A49}"/>
              </a:ext>
            </a:extLst>
          </p:cNvPr>
          <p:cNvSpPr txBox="1"/>
          <p:nvPr/>
        </p:nvSpPr>
        <p:spPr>
          <a:xfrm>
            <a:off x="9878315" y="2001459"/>
            <a:ext cx="1551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sz="1100" b="1" dirty="0"/>
              <a:t>Plazo</a:t>
            </a:r>
            <a:r>
              <a:rPr lang="es-ES" sz="1100" b="1" dirty="0"/>
              <a:t> de comunicación: </a:t>
            </a:r>
            <a:r>
              <a:rPr lang="es-PE" sz="1100" i="1" dirty="0"/>
              <a:t>📅 Mensual.</a:t>
            </a:r>
            <a:endParaRPr sz="1100" i="1" dirty="0"/>
          </a:p>
        </p:txBody>
      </p:sp>
    </p:spTree>
    <p:extLst>
      <p:ext uri="{BB962C8B-B14F-4D97-AF65-F5344CB8AC3E}">
        <p14:creationId xmlns:p14="http://schemas.microsoft.com/office/powerpoint/2010/main" val="3588349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5" grpId="0" animBg="1"/>
      <p:bldP spid="6" grpId="0" animBg="1"/>
      <p:bldP spid="7" grpId="0" animBg="1"/>
      <p:bldP spid="8" grpId="0" animBg="1"/>
      <p:bldP spid="9" grpId="0" animBg="1"/>
      <p:bldP spid="59" grpId="0"/>
      <p:bldP spid="60" grpId="0"/>
      <p:bldP spid="61" grpId="0"/>
      <p:bldP spid="65" grpId="0" animBg="1"/>
      <p:bldP spid="66" grpId="0"/>
      <p:bldP spid="76" grpId="0" animBg="1"/>
      <p:bldP spid="100" grpId="0" animBg="1"/>
      <p:bldP spid="111" grpId="0" animBg="1"/>
      <p:bldP spid="123" grpId="0"/>
      <p:bldP spid="124" grpId="0"/>
      <p:bldP spid="126" grpId="0"/>
      <p:bldP spid="127" grpId="0"/>
      <p:bldP spid="128" grpId="0"/>
      <p:bldP spid="12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6132D-A8B1-A122-F814-C6A6D57E1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7232A68F-029C-817B-24B4-B036B04646FF}"/>
              </a:ext>
            </a:extLst>
          </p:cNvPr>
          <p:cNvSpPr/>
          <p:nvPr/>
        </p:nvSpPr>
        <p:spPr>
          <a:xfrm>
            <a:off x="0" y="6426777"/>
            <a:ext cx="12192000" cy="431223"/>
          </a:xfrm>
          <a:prstGeom prst="rect">
            <a:avLst/>
          </a:prstGeom>
          <a:solidFill>
            <a:srgbClr val="CCA4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71AD5EDE-BD25-6ADA-0718-931262D15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6424" y="1102099"/>
            <a:ext cx="566753" cy="56675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CE2D5DC-8231-EABF-384D-E831F637B582}"/>
              </a:ext>
            </a:extLst>
          </p:cNvPr>
          <p:cNvSpPr txBox="1"/>
          <p:nvPr/>
        </p:nvSpPr>
        <p:spPr>
          <a:xfrm>
            <a:off x="3835627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Órgano Centralizado de Prevención de LAFT </a:t>
            </a:r>
          </a:p>
        </p:txBody>
      </p:sp>
      <p:cxnSp>
        <p:nvCxnSpPr>
          <p:cNvPr id="12" name="30 Conector recto">
            <a:extLst>
              <a:ext uri="{FF2B5EF4-FFF2-40B4-BE49-F238E27FC236}">
                <a16:creationId xmlns:a16="http://schemas.microsoft.com/office/drawing/2014/main" id="{AE95FDD2-77D8-1082-0911-F93B23D11F85}"/>
              </a:ext>
            </a:extLst>
          </p:cNvPr>
          <p:cNvCxnSpPr/>
          <p:nvPr/>
        </p:nvCxnSpPr>
        <p:spPr bwMode="auto">
          <a:xfrm rot="5400000">
            <a:off x="6108044" y="4195763"/>
            <a:ext cx="2663825" cy="158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30 Conector recto">
            <a:extLst>
              <a:ext uri="{FF2B5EF4-FFF2-40B4-BE49-F238E27FC236}">
                <a16:creationId xmlns:a16="http://schemas.microsoft.com/office/drawing/2014/main" id="{BF794447-8D1A-B89B-064E-AC4C34589464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112644" y="4203934"/>
            <a:ext cx="2663825" cy="158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30 Conector recto">
            <a:extLst>
              <a:ext uri="{FF2B5EF4-FFF2-40B4-BE49-F238E27FC236}">
                <a16:creationId xmlns:a16="http://schemas.microsoft.com/office/drawing/2014/main" id="{ECA7E364-9C29-88C4-D2C2-DF6406974224}"/>
              </a:ext>
            </a:extLst>
          </p:cNvPr>
          <p:cNvCxnSpPr>
            <a:cxnSpLocks/>
          </p:cNvCxnSpPr>
          <p:nvPr/>
        </p:nvCxnSpPr>
        <p:spPr bwMode="auto">
          <a:xfrm flipH="1">
            <a:off x="2977528" y="2854710"/>
            <a:ext cx="3293" cy="281097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0 Conector recto">
            <a:extLst>
              <a:ext uri="{FF2B5EF4-FFF2-40B4-BE49-F238E27FC236}">
                <a16:creationId xmlns:a16="http://schemas.microsoft.com/office/drawing/2014/main" id="{99EDF6BE-93F2-0610-E077-890A3B05628D}"/>
              </a:ext>
            </a:extLst>
          </p:cNvPr>
          <p:cNvCxnSpPr>
            <a:cxnSpLocks/>
          </p:cNvCxnSpPr>
          <p:nvPr/>
        </p:nvCxnSpPr>
        <p:spPr bwMode="auto">
          <a:xfrm>
            <a:off x="819004" y="2854711"/>
            <a:ext cx="10894" cy="28450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 Flecha a la derecha con bandas">
            <a:extLst>
              <a:ext uri="{FF2B5EF4-FFF2-40B4-BE49-F238E27FC236}">
                <a16:creationId xmlns:a16="http://schemas.microsoft.com/office/drawing/2014/main" id="{67D4FE20-1A0E-A2B0-1E5A-40D4ACC43742}"/>
              </a:ext>
            </a:extLst>
          </p:cNvPr>
          <p:cNvSpPr/>
          <p:nvPr/>
        </p:nvSpPr>
        <p:spPr>
          <a:xfrm>
            <a:off x="336135" y="1865427"/>
            <a:ext cx="10277458" cy="1169211"/>
          </a:xfrm>
          <a:prstGeom prst="stripedRightArrow">
            <a:avLst>
              <a:gd name="adj1" fmla="val 50000"/>
              <a:gd name="adj2" fmla="val 342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Roboto Thin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F341921-CDF2-3648-3107-07125394521C}"/>
              </a:ext>
            </a:extLst>
          </p:cNvPr>
          <p:cNvGrpSpPr/>
          <p:nvPr/>
        </p:nvGrpSpPr>
        <p:grpSpPr>
          <a:xfrm>
            <a:off x="917917" y="1383100"/>
            <a:ext cx="1714500" cy="2195512"/>
            <a:chOff x="917917" y="1383100"/>
            <a:chExt cx="1714500" cy="2195512"/>
          </a:xfrm>
        </p:grpSpPr>
        <p:sp>
          <p:nvSpPr>
            <p:cNvPr id="25" name="5 Triángulo isósceles">
              <a:extLst>
                <a:ext uri="{FF2B5EF4-FFF2-40B4-BE49-F238E27FC236}">
                  <a16:creationId xmlns:a16="http://schemas.microsoft.com/office/drawing/2014/main" id="{E51008A1-0220-9208-B7D6-3DCB969BFB8E}"/>
                </a:ext>
              </a:extLst>
            </p:cNvPr>
            <p:cNvSpPr/>
            <p:nvPr/>
          </p:nvSpPr>
          <p:spPr bwMode="auto">
            <a:xfrm rot="5400000">
              <a:off x="725036" y="1671231"/>
              <a:ext cx="2195512" cy="1619250"/>
            </a:xfrm>
            <a:prstGeom prst="triangle">
              <a:avLst/>
            </a:prstGeom>
            <a:solidFill>
              <a:srgbClr val="1BAE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sp>
          <p:nvSpPr>
            <p:cNvPr id="26" name="7 Triángulo isósceles">
              <a:extLst>
                <a:ext uri="{FF2B5EF4-FFF2-40B4-BE49-F238E27FC236}">
                  <a16:creationId xmlns:a16="http://schemas.microsoft.com/office/drawing/2014/main" id="{CE660FF6-E328-96E2-6007-3F6C9A53EAD3}"/>
                </a:ext>
              </a:extLst>
            </p:cNvPr>
            <p:cNvSpPr/>
            <p:nvPr/>
          </p:nvSpPr>
          <p:spPr bwMode="auto">
            <a:xfrm rot="5400000">
              <a:off x="979036" y="2030006"/>
              <a:ext cx="79216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</p:grpSp>
      <p:sp>
        <p:nvSpPr>
          <p:cNvPr id="34" name="18 CuadroTexto">
            <a:extLst>
              <a:ext uri="{FF2B5EF4-FFF2-40B4-BE49-F238E27FC236}">
                <a16:creationId xmlns:a16="http://schemas.microsoft.com/office/drawing/2014/main" id="{D43E5D2E-20A9-8675-942F-9F5A3DEA5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51" y="3626041"/>
            <a:ext cx="22572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sz="1200" dirty="0"/>
              <a:t>Durante la atención, se identifican situaciones de comportamiento atípicas </a:t>
            </a:r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(Señal de Alerta).</a:t>
            </a:r>
          </a:p>
        </p:txBody>
      </p:sp>
      <p:sp>
        <p:nvSpPr>
          <p:cNvPr id="36" name="19 CuadroTexto">
            <a:extLst>
              <a:ext uri="{FF2B5EF4-FFF2-40B4-BE49-F238E27FC236}">
                <a16:creationId xmlns:a16="http://schemas.microsoft.com/office/drawing/2014/main" id="{0566511B-86F3-4F3F-B24D-F29778D9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482" y="3615801"/>
            <a:ext cx="23112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anose="020B0606020202030204" pitchFamily="34" charset="0"/>
              </a:rPr>
              <a:t>Revisa si tiene otras S.A adicionales. 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anose="020B0606020202030204" pitchFamily="34" charset="0"/>
              </a:rPr>
              <a:t>Revisa el origen de fondos declarado.</a:t>
            </a:r>
          </a:p>
        </p:txBody>
      </p:sp>
      <p:sp>
        <p:nvSpPr>
          <p:cNvPr id="37" name="20 CuadroTexto">
            <a:extLst>
              <a:ext uri="{FF2B5EF4-FFF2-40B4-BE49-F238E27FC236}">
                <a16:creationId xmlns:a16="http://schemas.microsoft.com/office/drawing/2014/main" id="{93DA1228-9824-C48A-8E85-EDDDF9A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384" y="3535009"/>
            <a:ext cx="194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anose="020B0606020202030204" pitchFamily="34" charset="0"/>
              </a:rPr>
              <a:t>Envía el Kardex a la BCI.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grpSp>
        <p:nvGrpSpPr>
          <p:cNvPr id="38" name="24 Grupo">
            <a:extLst>
              <a:ext uri="{FF2B5EF4-FFF2-40B4-BE49-F238E27FC236}">
                <a16:creationId xmlns:a16="http://schemas.microsoft.com/office/drawing/2014/main" id="{AFF2B4CF-D1D2-CE15-33FF-1F1508A71BA8}"/>
              </a:ext>
            </a:extLst>
          </p:cNvPr>
          <p:cNvGrpSpPr>
            <a:grpSpLocks/>
          </p:cNvGrpSpPr>
          <p:nvPr/>
        </p:nvGrpSpPr>
        <p:grpSpPr bwMode="auto">
          <a:xfrm>
            <a:off x="3158244" y="1383100"/>
            <a:ext cx="1724244" cy="2195512"/>
            <a:chOff x="3097568" y="1857364"/>
            <a:chExt cx="1724257" cy="2196000"/>
          </a:xfrm>
        </p:grpSpPr>
        <p:sp>
          <p:nvSpPr>
            <p:cNvPr id="39" name="22 Triángulo isósceles">
              <a:extLst>
                <a:ext uri="{FF2B5EF4-FFF2-40B4-BE49-F238E27FC236}">
                  <a16:creationId xmlns:a16="http://schemas.microsoft.com/office/drawing/2014/main" id="{3478EA12-7A38-BACE-550A-88108995271C}"/>
                </a:ext>
              </a:extLst>
            </p:cNvPr>
            <p:cNvSpPr/>
            <p:nvPr/>
          </p:nvSpPr>
          <p:spPr>
            <a:xfrm rot="5400000">
              <a:off x="2914195" y="2145733"/>
              <a:ext cx="2196000" cy="1619261"/>
            </a:xfrm>
            <a:prstGeom prst="triangle">
              <a:avLst/>
            </a:prstGeom>
            <a:solidFill>
              <a:srgbClr val="F6AA3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sp>
          <p:nvSpPr>
            <p:cNvPr id="40" name="23 Triángulo isósceles">
              <a:extLst>
                <a:ext uri="{FF2B5EF4-FFF2-40B4-BE49-F238E27FC236}">
                  <a16:creationId xmlns:a16="http://schemas.microsoft.com/office/drawing/2014/main" id="{5A87222F-6CE5-6686-7CDB-3DADEA51D54C}"/>
                </a:ext>
              </a:extLst>
            </p:cNvPr>
            <p:cNvSpPr/>
            <p:nvPr/>
          </p:nvSpPr>
          <p:spPr>
            <a:xfrm rot="5400000">
              <a:off x="3146884" y="2596007"/>
              <a:ext cx="683977" cy="7826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</p:grpSp>
      <p:sp>
        <p:nvSpPr>
          <p:cNvPr id="41" name="25 CuadroTexto">
            <a:extLst>
              <a:ext uri="{FF2B5EF4-FFF2-40B4-BE49-F238E27FC236}">
                <a16:creationId xmlns:a16="http://schemas.microsoft.com/office/drawing/2014/main" id="{A2AB9C16-D06B-BAB0-7DA6-D5DFDD087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4195" y="3487892"/>
            <a:ext cx="29471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anose="020B0606020202030204" pitchFamily="34" charset="0"/>
              </a:rPr>
              <a:t>Ingresa al módulo LAFT – Notario, para la selección de la operación con señales de alerta</a:t>
            </a:r>
            <a:r>
              <a:rPr lang="en-US" sz="1600" dirty="0">
                <a:latin typeface="Roboto Thin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anose="020B0606020202030204" pitchFamily="34" charset="0"/>
              </a:rPr>
              <a:t>Marca las señales de alerta que se identificó en el paso 1 y paso 2.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grpSp>
        <p:nvGrpSpPr>
          <p:cNvPr id="42" name="36 Grupo">
            <a:extLst>
              <a:ext uri="{FF2B5EF4-FFF2-40B4-BE49-F238E27FC236}">
                <a16:creationId xmlns:a16="http://schemas.microsoft.com/office/drawing/2014/main" id="{5437BE42-DFCA-5561-65C8-1F5D5CF10741}"/>
              </a:ext>
            </a:extLst>
          </p:cNvPr>
          <p:cNvGrpSpPr>
            <a:grpSpLocks/>
          </p:cNvGrpSpPr>
          <p:nvPr/>
        </p:nvGrpSpPr>
        <p:grpSpPr bwMode="auto">
          <a:xfrm>
            <a:off x="632329" y="641464"/>
            <a:ext cx="2246313" cy="697832"/>
            <a:chOff x="700298" y="1144639"/>
            <a:chExt cx="1800000" cy="700304"/>
          </a:xfrm>
        </p:grpSpPr>
        <p:sp>
          <p:nvSpPr>
            <p:cNvPr id="43" name="31 CuadroTexto">
              <a:extLst>
                <a:ext uri="{FF2B5EF4-FFF2-40B4-BE49-F238E27FC236}">
                  <a16:creationId xmlns:a16="http://schemas.microsoft.com/office/drawing/2014/main" id="{11C46F4E-485B-AD35-63C5-4CE094D68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419" y="1144639"/>
              <a:ext cx="1514286" cy="58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Arial Narrow" panose="020B0606020202030204" pitchFamily="34" charset="0"/>
                </a:rPr>
                <a:t>IDENTIFICACIÓN SEÑAL DE ALERTA</a:t>
              </a:r>
              <a:endParaRPr lang="es-ES" sz="16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44" name="Shape 216">
              <a:extLst>
                <a:ext uri="{FF2B5EF4-FFF2-40B4-BE49-F238E27FC236}">
                  <a16:creationId xmlns:a16="http://schemas.microsoft.com/office/drawing/2014/main" id="{C8A1D0AE-C4E7-1A6A-7DB6-0815181B767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98" y="1645268"/>
              <a:ext cx="1800000" cy="19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31 CuadroTexto">
            <a:extLst>
              <a:ext uri="{FF2B5EF4-FFF2-40B4-BE49-F238E27FC236}">
                <a16:creationId xmlns:a16="http://schemas.microsoft.com/office/drawing/2014/main" id="{84EC2A1A-F94C-1FD1-69A9-54AE6F89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955" y="3045848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rPr>
              <a:t>1.</a:t>
            </a:r>
          </a:p>
        </p:txBody>
      </p:sp>
      <p:sp>
        <p:nvSpPr>
          <p:cNvPr id="46" name="31 CuadroTexto">
            <a:extLst>
              <a:ext uri="{FF2B5EF4-FFF2-40B4-BE49-F238E27FC236}">
                <a16:creationId xmlns:a16="http://schemas.microsoft.com/office/drawing/2014/main" id="{5C69219B-C002-0C43-00CE-40FE53A0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214" y="3059861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buFontTx/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2.</a:t>
            </a:r>
          </a:p>
        </p:txBody>
      </p:sp>
      <p:sp>
        <p:nvSpPr>
          <p:cNvPr id="47" name="31 CuadroTexto">
            <a:extLst>
              <a:ext uri="{FF2B5EF4-FFF2-40B4-BE49-F238E27FC236}">
                <a16:creationId xmlns:a16="http://schemas.microsoft.com/office/drawing/2014/main" id="{6190484C-1F8A-BC34-3A7F-5A2F132C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768" y="3127443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buFontTx/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3.</a:t>
            </a:r>
          </a:p>
        </p:txBody>
      </p:sp>
      <p:sp>
        <p:nvSpPr>
          <p:cNvPr id="48" name="31 CuadroTexto">
            <a:extLst>
              <a:ext uri="{FF2B5EF4-FFF2-40B4-BE49-F238E27FC236}">
                <a16:creationId xmlns:a16="http://schemas.microsoft.com/office/drawing/2014/main" id="{96427F57-A1D3-9633-5284-B661E32E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962" y="3059861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buFontTx/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4.</a:t>
            </a:r>
          </a:p>
        </p:txBody>
      </p:sp>
      <p:grpSp>
        <p:nvGrpSpPr>
          <p:cNvPr id="67" name="36 Grupo">
            <a:extLst>
              <a:ext uri="{FF2B5EF4-FFF2-40B4-BE49-F238E27FC236}">
                <a16:creationId xmlns:a16="http://schemas.microsoft.com/office/drawing/2014/main" id="{5263F0BB-F440-59CD-5198-5F2B4396355F}"/>
              </a:ext>
            </a:extLst>
          </p:cNvPr>
          <p:cNvGrpSpPr>
            <a:grpSpLocks/>
          </p:cNvGrpSpPr>
          <p:nvPr/>
        </p:nvGrpSpPr>
        <p:grpSpPr bwMode="auto">
          <a:xfrm>
            <a:off x="2817693" y="633154"/>
            <a:ext cx="2246313" cy="697945"/>
            <a:chOff x="755561" y="1144257"/>
            <a:chExt cx="1800000" cy="700417"/>
          </a:xfrm>
        </p:grpSpPr>
        <p:sp>
          <p:nvSpPr>
            <p:cNvPr id="68" name="31 CuadroTexto">
              <a:extLst>
                <a:ext uri="{FF2B5EF4-FFF2-40B4-BE49-F238E27FC236}">
                  <a16:creationId xmlns:a16="http://schemas.microsoft.com/office/drawing/2014/main" id="{F87B7D19-6A24-9534-E8A1-A847719D1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398" y="1144257"/>
              <a:ext cx="1514286" cy="58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PE"/>
              </a:defPPr>
              <a:lvl1pPr algn="ctr">
                <a:defRPr sz="1600" b="1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REVISA LA SEÑAL DE ALERTA</a:t>
              </a:r>
              <a:endParaRPr lang="es-ES" dirty="0"/>
            </a:p>
          </p:txBody>
        </p:sp>
        <p:pic>
          <p:nvPicPr>
            <p:cNvPr id="69" name="Shape 216">
              <a:extLst>
                <a:ext uri="{FF2B5EF4-FFF2-40B4-BE49-F238E27FC236}">
                  <a16:creationId xmlns:a16="http://schemas.microsoft.com/office/drawing/2014/main" id="{8E1E2B7D-9AD1-0C42-D120-345D50BFE0B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61" y="1644999"/>
              <a:ext cx="1800000" cy="19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36 Grupo">
            <a:extLst>
              <a:ext uri="{FF2B5EF4-FFF2-40B4-BE49-F238E27FC236}">
                <a16:creationId xmlns:a16="http://schemas.microsoft.com/office/drawing/2014/main" id="{59DED2FD-3079-125D-3BE1-F3EC37DAE1F0}"/>
              </a:ext>
            </a:extLst>
          </p:cNvPr>
          <p:cNvGrpSpPr>
            <a:grpSpLocks/>
          </p:cNvGrpSpPr>
          <p:nvPr/>
        </p:nvGrpSpPr>
        <p:grpSpPr bwMode="auto">
          <a:xfrm>
            <a:off x="5285719" y="639152"/>
            <a:ext cx="2246313" cy="623547"/>
            <a:chOff x="700298" y="1219187"/>
            <a:chExt cx="1800000" cy="625756"/>
          </a:xfrm>
        </p:grpSpPr>
        <p:sp>
          <p:nvSpPr>
            <p:cNvPr id="71" name="31 CuadroTexto">
              <a:extLst>
                <a:ext uri="{FF2B5EF4-FFF2-40B4-BE49-F238E27FC236}">
                  <a16:creationId xmlns:a16="http://schemas.microsoft.com/office/drawing/2014/main" id="{4B79F7DE-7279-DE79-7C49-E924829E2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72" y="1219187"/>
              <a:ext cx="1514286" cy="33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Arial Narrow" panose="020B0606020202030204" pitchFamily="34" charset="0"/>
                </a:rPr>
                <a:t>ENVÍA A LA BCI</a:t>
              </a:r>
              <a:endParaRPr lang="es-ES" sz="16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72" name="Shape 216">
              <a:extLst>
                <a:ext uri="{FF2B5EF4-FFF2-40B4-BE49-F238E27FC236}">
                  <a16:creationId xmlns:a16="http://schemas.microsoft.com/office/drawing/2014/main" id="{E3BF44CB-552C-4735-C15B-CC1BED03608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98" y="1645268"/>
              <a:ext cx="1800000" cy="19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36 Grupo">
            <a:extLst>
              <a:ext uri="{FF2B5EF4-FFF2-40B4-BE49-F238E27FC236}">
                <a16:creationId xmlns:a16="http://schemas.microsoft.com/office/drawing/2014/main" id="{635DF43C-67F9-7F0C-A015-14594CE8364E}"/>
              </a:ext>
            </a:extLst>
          </p:cNvPr>
          <p:cNvGrpSpPr>
            <a:grpSpLocks/>
          </p:cNvGrpSpPr>
          <p:nvPr/>
        </p:nvGrpSpPr>
        <p:grpSpPr bwMode="auto">
          <a:xfrm>
            <a:off x="7364672" y="562274"/>
            <a:ext cx="2246313" cy="697832"/>
            <a:chOff x="700298" y="1144639"/>
            <a:chExt cx="1800000" cy="700304"/>
          </a:xfrm>
        </p:grpSpPr>
        <p:sp>
          <p:nvSpPr>
            <p:cNvPr id="74" name="31 CuadroTexto">
              <a:extLst>
                <a:ext uri="{FF2B5EF4-FFF2-40B4-BE49-F238E27FC236}">
                  <a16:creationId xmlns:a16="http://schemas.microsoft.com/office/drawing/2014/main" id="{7F5084B2-BB92-D70C-9978-7BB3887B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419" y="1144639"/>
              <a:ext cx="1514286" cy="58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s-PE"/>
              </a:defPPr>
              <a:lvl1pPr algn="ctr">
                <a:defRPr sz="1600" b="1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COMUNICA LA SA/OI/IR</a:t>
              </a:r>
              <a:endParaRPr lang="es-ES" dirty="0"/>
            </a:p>
          </p:txBody>
        </p:sp>
        <p:pic>
          <p:nvPicPr>
            <p:cNvPr id="75" name="Shape 216">
              <a:extLst>
                <a:ext uri="{FF2B5EF4-FFF2-40B4-BE49-F238E27FC236}">
                  <a16:creationId xmlns:a16="http://schemas.microsoft.com/office/drawing/2014/main" id="{66F32655-CAC1-C076-53DC-F31D7E1A081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98" y="1645268"/>
              <a:ext cx="1800000" cy="19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TextBox 3">
            <a:extLst>
              <a:ext uri="{FF2B5EF4-FFF2-40B4-BE49-F238E27FC236}">
                <a16:creationId xmlns:a16="http://schemas.microsoft.com/office/drawing/2014/main" id="{588E9383-3F58-9561-5AF6-B2594626C6E8}"/>
              </a:ext>
            </a:extLst>
          </p:cNvPr>
          <p:cNvSpPr txBox="1"/>
          <p:nvPr/>
        </p:nvSpPr>
        <p:spPr>
          <a:xfrm>
            <a:off x="957257" y="5566052"/>
            <a:ext cx="1901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s-ES" sz="1200" b="1" dirty="0"/>
              <a:t>Resp</a:t>
            </a:r>
            <a:r>
              <a:rPr lang="es-ES" sz="1200" dirty="0"/>
              <a:t>: </a:t>
            </a:r>
            <a:r>
              <a:rPr sz="1200" dirty="0"/>
              <a:t>Trabajador del Notario</a:t>
            </a:r>
          </a:p>
          <a:p>
            <a:pPr marL="0" indent="0">
              <a:buNone/>
            </a:pPr>
            <a:r>
              <a:rPr sz="1200" b="1" dirty="0"/>
              <a:t>Plazo</a:t>
            </a:r>
            <a:r>
              <a:rPr sz="1200" dirty="0"/>
              <a:t>: </a:t>
            </a:r>
            <a:r>
              <a:rPr lang="es-ES" sz="1200" dirty="0"/>
              <a:t>A la identificación</a:t>
            </a:r>
            <a:endParaRPr sz="1200" dirty="0"/>
          </a:p>
        </p:txBody>
      </p:sp>
      <p:sp>
        <p:nvSpPr>
          <p:cNvPr id="81" name="TextBox 3">
            <a:extLst>
              <a:ext uri="{FF2B5EF4-FFF2-40B4-BE49-F238E27FC236}">
                <a16:creationId xmlns:a16="http://schemas.microsoft.com/office/drawing/2014/main" id="{A71D396B-5B5F-1B54-DD54-232F786400ED}"/>
              </a:ext>
            </a:extLst>
          </p:cNvPr>
          <p:cNvSpPr txBox="1"/>
          <p:nvPr/>
        </p:nvSpPr>
        <p:spPr>
          <a:xfrm>
            <a:off x="7827921" y="5565531"/>
            <a:ext cx="22092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s-ES" sz="1200" b="1" dirty="0"/>
              <a:t>Resp</a:t>
            </a:r>
            <a:r>
              <a:rPr lang="es-ES" sz="1200" dirty="0"/>
              <a:t>: Oficial de Cumplimiento</a:t>
            </a:r>
            <a:endParaRPr sz="1200" dirty="0"/>
          </a:p>
          <a:p>
            <a:pPr marL="0" indent="0">
              <a:buNone/>
            </a:pPr>
            <a:r>
              <a:rPr sz="1200" b="1" dirty="0"/>
              <a:t>Plazo</a:t>
            </a:r>
            <a:r>
              <a:rPr sz="1200" dirty="0"/>
              <a:t>: </a:t>
            </a:r>
            <a:r>
              <a:rPr lang="es-ES" sz="1200" dirty="0"/>
              <a:t>De acuerdo a la comunicación</a:t>
            </a:r>
            <a:endParaRPr sz="120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C73712D-BBF1-C170-D62F-4FF63F308FDF}"/>
              </a:ext>
            </a:extLst>
          </p:cNvPr>
          <p:cNvGrpSpPr/>
          <p:nvPr/>
        </p:nvGrpSpPr>
        <p:grpSpPr>
          <a:xfrm>
            <a:off x="3236576" y="4966636"/>
            <a:ext cx="1936742" cy="422170"/>
            <a:chOff x="3236576" y="4966636"/>
            <a:chExt cx="1936742" cy="422170"/>
          </a:xfrm>
        </p:grpSpPr>
        <p:cxnSp>
          <p:nvCxnSpPr>
            <p:cNvPr id="92" name="Conector recto de flecha 91">
              <a:extLst>
                <a:ext uri="{FF2B5EF4-FFF2-40B4-BE49-F238E27FC236}">
                  <a16:creationId xmlns:a16="http://schemas.microsoft.com/office/drawing/2014/main" id="{06555DC6-2E88-A198-2E17-7F8BC780ACD1}"/>
                </a:ext>
              </a:extLst>
            </p:cNvPr>
            <p:cNvCxnSpPr/>
            <p:nvPr/>
          </p:nvCxnSpPr>
          <p:spPr>
            <a:xfrm>
              <a:off x="3255986" y="4997561"/>
              <a:ext cx="0" cy="391245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de flecha 92">
              <a:extLst>
                <a:ext uri="{FF2B5EF4-FFF2-40B4-BE49-F238E27FC236}">
                  <a16:creationId xmlns:a16="http://schemas.microsoft.com/office/drawing/2014/main" id="{7B072C76-A518-D05E-87D9-D33B9FA67FDE}"/>
                </a:ext>
              </a:extLst>
            </p:cNvPr>
            <p:cNvCxnSpPr/>
            <p:nvPr/>
          </p:nvCxnSpPr>
          <p:spPr>
            <a:xfrm>
              <a:off x="4198545" y="4966636"/>
              <a:ext cx="0" cy="391245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de flecha 93">
              <a:extLst>
                <a:ext uri="{FF2B5EF4-FFF2-40B4-BE49-F238E27FC236}">
                  <a16:creationId xmlns:a16="http://schemas.microsoft.com/office/drawing/2014/main" id="{EEDB88E5-685E-2F79-71D9-94CD552436FC}"/>
                </a:ext>
              </a:extLst>
            </p:cNvPr>
            <p:cNvCxnSpPr/>
            <p:nvPr/>
          </p:nvCxnSpPr>
          <p:spPr>
            <a:xfrm>
              <a:off x="5157973" y="4978004"/>
              <a:ext cx="0" cy="391245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FA66A24F-E2C1-C276-3506-95140416B6B8}"/>
                </a:ext>
              </a:extLst>
            </p:cNvPr>
            <p:cNvCxnSpPr>
              <a:cxnSpLocks/>
            </p:cNvCxnSpPr>
            <p:nvPr/>
          </p:nvCxnSpPr>
          <p:spPr>
            <a:xfrm>
              <a:off x="3236576" y="4978004"/>
              <a:ext cx="1936742" cy="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71703D81-83C6-5566-72DA-0D2FA7B91E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" r="-15393" b="42024"/>
          <a:stretch/>
        </p:blipFill>
        <p:spPr>
          <a:xfrm>
            <a:off x="3082241" y="5380641"/>
            <a:ext cx="453941" cy="6858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62EC9C-09D5-1FDA-90A8-6AB474114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925" y="5304976"/>
            <a:ext cx="445221" cy="7615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3DE3385-5E5C-D9F6-79A1-FACD99A65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062" y="5285703"/>
            <a:ext cx="804397" cy="76151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B99BF7A-ABFE-71F2-AF33-EAAF5B465199}"/>
              </a:ext>
            </a:extLst>
          </p:cNvPr>
          <p:cNvSpPr txBox="1">
            <a:spLocks/>
          </p:cNvSpPr>
          <p:nvPr/>
        </p:nvSpPr>
        <p:spPr>
          <a:xfrm>
            <a:off x="299957" y="20590"/>
            <a:ext cx="82183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EL PROCESO DE GESTION DE  LAS SEÑALES DE ALERTA</a:t>
            </a:r>
            <a:endParaRPr lang="es-PE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EB796D9-22A7-C3BD-E92F-0188004C3182}"/>
              </a:ext>
            </a:extLst>
          </p:cNvPr>
          <p:cNvGrpSpPr/>
          <p:nvPr/>
        </p:nvGrpSpPr>
        <p:grpSpPr>
          <a:xfrm>
            <a:off x="5833390" y="1363125"/>
            <a:ext cx="1705811" cy="2195512"/>
            <a:chOff x="5833390" y="1363125"/>
            <a:chExt cx="1705811" cy="2195512"/>
          </a:xfrm>
        </p:grpSpPr>
        <p:sp>
          <p:nvSpPr>
            <p:cNvPr id="28" name="10 Triángulo isósceles">
              <a:extLst>
                <a:ext uri="{FF2B5EF4-FFF2-40B4-BE49-F238E27FC236}">
                  <a16:creationId xmlns:a16="http://schemas.microsoft.com/office/drawing/2014/main" id="{E3BD7441-592F-87AA-2575-E412989E60CE}"/>
                </a:ext>
              </a:extLst>
            </p:cNvPr>
            <p:cNvSpPr/>
            <p:nvPr/>
          </p:nvSpPr>
          <p:spPr bwMode="auto">
            <a:xfrm rot="5400000">
              <a:off x="5631820" y="1651256"/>
              <a:ext cx="2195512" cy="1619250"/>
            </a:xfrm>
            <a:prstGeom prst="triangle">
              <a:avLst/>
            </a:prstGeom>
            <a:solidFill>
              <a:srgbClr val="9F3D3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sp>
          <p:nvSpPr>
            <p:cNvPr id="5" name="23 Triángulo isósceles">
              <a:extLst>
                <a:ext uri="{FF2B5EF4-FFF2-40B4-BE49-F238E27FC236}">
                  <a16:creationId xmlns:a16="http://schemas.microsoft.com/office/drawing/2014/main" id="{6102F54E-D341-A897-B757-904FA5B8B0AA}"/>
                </a:ext>
              </a:extLst>
            </p:cNvPr>
            <p:cNvSpPr/>
            <p:nvPr/>
          </p:nvSpPr>
          <p:spPr bwMode="auto">
            <a:xfrm rot="5400000">
              <a:off x="5882779" y="2102933"/>
              <a:ext cx="683825" cy="78260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D3D073C-76C2-A84B-C345-97E8A3C06AB7}"/>
              </a:ext>
            </a:extLst>
          </p:cNvPr>
          <p:cNvGrpSpPr/>
          <p:nvPr/>
        </p:nvGrpSpPr>
        <p:grpSpPr>
          <a:xfrm>
            <a:off x="8389158" y="1389450"/>
            <a:ext cx="1648009" cy="2195512"/>
            <a:chOff x="8389158" y="1389450"/>
            <a:chExt cx="1648009" cy="2195512"/>
          </a:xfrm>
        </p:grpSpPr>
        <p:sp>
          <p:nvSpPr>
            <p:cNvPr id="31" name="13 Triángulo isósceles">
              <a:extLst>
                <a:ext uri="{FF2B5EF4-FFF2-40B4-BE49-F238E27FC236}">
                  <a16:creationId xmlns:a16="http://schemas.microsoft.com/office/drawing/2014/main" id="{600839A2-569E-C3C7-AA21-AE632B017525}"/>
                </a:ext>
              </a:extLst>
            </p:cNvPr>
            <p:cNvSpPr/>
            <p:nvPr/>
          </p:nvSpPr>
          <p:spPr bwMode="auto">
            <a:xfrm rot="5400000">
              <a:off x="8129786" y="1677581"/>
              <a:ext cx="2195512" cy="1619250"/>
            </a:xfrm>
            <a:prstGeom prst="triangle">
              <a:avLst/>
            </a:prstGeom>
            <a:solidFill>
              <a:srgbClr val="89A14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  <p:sp>
          <p:nvSpPr>
            <p:cNvPr id="6" name="23 Triángulo isósceles">
              <a:extLst>
                <a:ext uri="{FF2B5EF4-FFF2-40B4-BE49-F238E27FC236}">
                  <a16:creationId xmlns:a16="http://schemas.microsoft.com/office/drawing/2014/main" id="{CD72FD69-42EE-39BD-79C0-B70491337033}"/>
                </a:ext>
              </a:extLst>
            </p:cNvPr>
            <p:cNvSpPr/>
            <p:nvPr/>
          </p:nvSpPr>
          <p:spPr bwMode="auto">
            <a:xfrm rot="5400000">
              <a:off x="8438547" y="2121495"/>
              <a:ext cx="683825" cy="78260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Roboto Thin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AEAAAB9-68CB-443E-23AF-831B221B1067}"/>
              </a:ext>
            </a:extLst>
          </p:cNvPr>
          <p:cNvSpPr txBox="1"/>
          <p:nvPr/>
        </p:nvSpPr>
        <p:spPr>
          <a:xfrm>
            <a:off x="3024652" y="6066490"/>
            <a:ext cx="5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SA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738B4A5-1755-581A-AE6E-5C9515BD48CE}"/>
              </a:ext>
            </a:extLst>
          </p:cNvPr>
          <p:cNvSpPr txBox="1"/>
          <p:nvPr/>
        </p:nvSpPr>
        <p:spPr>
          <a:xfrm>
            <a:off x="3963925" y="6066490"/>
            <a:ext cx="5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OI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18858E-DD2C-E3E4-9BAD-7E46B145E752}"/>
              </a:ext>
            </a:extLst>
          </p:cNvPr>
          <p:cNvSpPr txBox="1"/>
          <p:nvPr/>
        </p:nvSpPr>
        <p:spPr>
          <a:xfrm>
            <a:off x="4739573" y="6040180"/>
            <a:ext cx="5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IR</a:t>
            </a:r>
            <a:endParaRPr lang="es-PE" b="1" dirty="0">
              <a:latin typeface="Arial Narrow" panose="020B060602020203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CB8FAB7-A90F-3805-93A3-AFC7029FE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4226" y="2035710"/>
            <a:ext cx="1622663" cy="9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4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/>
      <p:bldP spid="36" grpId="0"/>
      <p:bldP spid="37" grpId="0"/>
      <p:bldP spid="41" grpId="0"/>
      <p:bldP spid="45" grpId="0"/>
      <p:bldP spid="46" grpId="0"/>
      <p:bldP spid="47" grpId="0"/>
      <p:bldP spid="48" grpId="0"/>
      <p:bldP spid="78" grpId="0"/>
      <p:bldP spid="81" grpId="0"/>
      <p:bldP spid="1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2041</Words>
  <Application>Microsoft Office PowerPoint</Application>
  <PresentationFormat>Panorámica</PresentationFormat>
  <Paragraphs>314</Paragraphs>
  <Slides>23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Helvetica</vt:lpstr>
      <vt:lpstr>Roboto Thin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Diego Canaval Diaz</dc:creator>
  <cp:lastModifiedBy>Alumno - Richard Junior Mendoza Valdez</cp:lastModifiedBy>
  <cp:revision>83</cp:revision>
  <cp:lastPrinted>2025-01-30T16:23:36Z</cp:lastPrinted>
  <dcterms:created xsi:type="dcterms:W3CDTF">2024-04-24T22:42:54Z</dcterms:created>
  <dcterms:modified xsi:type="dcterms:W3CDTF">2025-11-27T02:07:27Z</dcterms:modified>
</cp:coreProperties>
</file>